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0" r:id="rId2"/>
    <p:sldId id="256" r:id="rId3"/>
    <p:sldId id="425" r:id="rId4"/>
    <p:sldId id="471" r:id="rId5"/>
    <p:sldId id="437" r:id="rId6"/>
    <p:sldId id="439" r:id="rId7"/>
    <p:sldId id="438" r:id="rId8"/>
    <p:sldId id="441" r:id="rId9"/>
    <p:sldId id="426" r:id="rId10"/>
    <p:sldId id="442" r:id="rId11"/>
    <p:sldId id="443" r:id="rId12"/>
    <p:sldId id="266" r:id="rId13"/>
    <p:sldId id="459" r:id="rId14"/>
    <p:sldId id="294" r:id="rId15"/>
    <p:sldId id="293" r:id="rId16"/>
    <p:sldId id="460" r:id="rId17"/>
    <p:sldId id="474" r:id="rId18"/>
    <p:sldId id="295" r:id="rId19"/>
    <p:sldId id="296" r:id="rId20"/>
    <p:sldId id="297" r:id="rId21"/>
    <p:sldId id="290" r:id="rId22"/>
    <p:sldId id="449" r:id="rId23"/>
    <p:sldId id="285" r:id="rId24"/>
    <p:sldId id="265" r:id="rId25"/>
    <p:sldId id="478" r:id="rId26"/>
    <p:sldId id="477" r:id="rId27"/>
    <p:sldId id="271" r:id="rId28"/>
    <p:sldId id="272" r:id="rId29"/>
    <p:sldId id="274" r:id="rId30"/>
    <p:sldId id="270" r:id="rId31"/>
    <p:sldId id="276" r:id="rId32"/>
    <p:sldId id="279" r:id="rId33"/>
    <p:sldId id="277" r:id="rId34"/>
    <p:sldId id="281" r:id="rId35"/>
    <p:sldId id="282" r:id="rId36"/>
    <p:sldId id="268" r:id="rId37"/>
    <p:sldId id="456" r:id="rId38"/>
    <p:sldId id="479" r:id="rId39"/>
    <p:sldId id="457" r:id="rId40"/>
    <p:sldId id="444" r:id="rId41"/>
    <p:sldId id="427" r:id="rId42"/>
    <p:sldId id="446" r:id="rId43"/>
    <p:sldId id="403" r:id="rId44"/>
    <p:sldId id="404" r:id="rId45"/>
    <p:sldId id="428" r:id="rId46"/>
    <p:sldId id="259" r:id="rId47"/>
    <p:sldId id="286" r:id="rId48"/>
    <p:sldId id="287" r:id="rId49"/>
    <p:sldId id="288" r:id="rId50"/>
    <p:sldId id="289" r:id="rId51"/>
    <p:sldId id="526" r:id="rId52"/>
    <p:sldId id="530" r:id="rId53"/>
    <p:sldId id="531" r:id="rId54"/>
    <p:sldId id="528" r:id="rId55"/>
    <p:sldId id="511" r:id="rId56"/>
    <p:sldId id="512" r:id="rId57"/>
    <p:sldId id="520" r:id="rId58"/>
    <p:sldId id="521" r:id="rId59"/>
    <p:sldId id="522" r:id="rId60"/>
    <p:sldId id="525" r:id="rId61"/>
    <p:sldId id="523" r:id="rId62"/>
    <p:sldId id="527" r:id="rId63"/>
    <p:sldId id="419" r:id="rId64"/>
    <p:sldId id="420" r:id="rId65"/>
    <p:sldId id="519" r:id="rId66"/>
    <p:sldId id="513" r:id="rId67"/>
    <p:sldId id="407" r:id="rId68"/>
    <p:sldId id="408" r:id="rId69"/>
    <p:sldId id="409" r:id="rId70"/>
    <p:sldId id="422" r:id="rId71"/>
    <p:sldId id="423" r:id="rId72"/>
    <p:sldId id="468" r:id="rId73"/>
    <p:sldId id="529" r:id="rId74"/>
    <p:sldId id="465" r:id="rId75"/>
    <p:sldId id="466" r:id="rId76"/>
    <p:sldId id="467" r:id="rId77"/>
    <p:sldId id="464" r:id="rId78"/>
    <p:sldId id="453" r:id="rId79"/>
    <p:sldId id="448" r:id="rId80"/>
    <p:sldId id="406" r:id="rId81"/>
    <p:sldId id="447" r:id="rId82"/>
    <p:sldId id="280" r:id="rId83"/>
    <p:sldId id="264" r:id="rId84"/>
    <p:sldId id="260" r:id="rId85"/>
    <p:sldId id="463" r:id="rId86"/>
    <p:sldId id="418" r:id="rId87"/>
    <p:sldId id="454" r:id="rId88"/>
    <p:sldId id="473" r:id="rId89"/>
    <p:sldId id="258" r:id="rId90"/>
    <p:sldId id="275" r:id="rId91"/>
    <p:sldId id="273" r:id="rId92"/>
    <p:sldId id="475" r:id="rId93"/>
    <p:sldId id="476" r:id="rId94"/>
    <p:sldId id="267" r:id="rId95"/>
    <p:sldId id="263" r:id="rId96"/>
    <p:sldId id="283" r:id="rId97"/>
    <p:sldId id="284" r:id="rId98"/>
    <p:sldId id="458" r:id="rId99"/>
    <p:sldId id="455" r:id="rId100"/>
    <p:sldId id="491" r:id="rId101"/>
    <p:sldId id="433" r:id="rId102"/>
    <p:sldId id="435" r:id="rId103"/>
    <p:sldId id="421" r:id="rId104"/>
    <p:sldId id="261" r:id="rId105"/>
    <p:sldId id="262" r:id="rId106"/>
    <p:sldId id="492" r:id="rId107"/>
    <p:sldId id="514" r:id="rId108"/>
    <p:sldId id="516" r:id="rId109"/>
    <p:sldId id="518" r:id="rId110"/>
    <p:sldId id="517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000"/>
    <a:srgbClr val="FFFF00"/>
    <a:srgbClr val="4472C4"/>
    <a:srgbClr val="B4C7E7"/>
    <a:srgbClr val="8FAADC"/>
    <a:srgbClr val="CFD5EA"/>
    <a:srgbClr val="595959"/>
    <a:srgbClr val="E9EBF5"/>
    <a:srgbClr val="58595B"/>
    <a:srgbClr val="3A4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04" autoAdjust="0"/>
  </p:normalViewPr>
  <p:slideViewPr>
    <p:cSldViewPr snapToGrid="0">
      <p:cViewPr varScale="1">
        <p:scale>
          <a:sx n="71" d="100"/>
          <a:sy n="71" d="100"/>
        </p:scale>
        <p:origin x="4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1FE9D-1E1A-45D4-B79E-0A7B83B6F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DC456-FDE7-44E3-A65A-E9884C856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20735-809D-4696-8611-E81F3DA2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95D09-3AA2-4E65-978F-8534518B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726FB-DC62-4A67-B0AC-F1AB4302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3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E1B3-F1E8-4DAE-A43C-5FAAC216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1379F-0696-4333-BEA2-45D0BEB60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8B026-0B22-4ECD-A413-738FB8A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A61BF-F1ED-4F6F-8B6C-1D46C97A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B1ACD-163F-4908-9BAF-29BBAD89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7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E1C3-F20B-4630-B4CF-D719BB414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6AE4B-F804-471D-8AFF-F1F9D5DC8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0603C-97AF-4D88-B903-8E84C846C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7E8FC-9457-448A-9180-221E4AFF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04FCB-D36F-4C61-9AE5-A86FB054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6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090F-485B-44CD-8EE6-9D00E42F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B38F2-96CB-4615-BE08-59A5EFEFB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2D66B-C2D6-49A3-AEEA-CB9D5723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FCAF-0BCA-43C8-8E8F-95C4A4601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7F0DE-4913-440B-B01C-5D956246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3B39-D978-4868-B227-83FF2968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6E94A-92B3-41DB-AC09-F22D9AE3E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6054A-7CB3-4494-8E91-0908D0D1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2DE18-B5DA-4777-A45E-1865F46B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5833E-A005-4164-9F0B-56ACFB11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5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8A06-CBFB-40DC-A15B-302636705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C02C1-403E-479F-B4CD-74ECC6141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890591-D433-40EA-9960-BD7050BC1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B4C80-EF6A-4229-88DE-2EDF5727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0B720-9375-4687-9A70-34595676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AFB8A-CC53-4E31-9328-91DBDA93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1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A711-4447-4D8B-B532-8C6FAAFB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2562C-8D5E-45C7-BA2B-354814292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7D5EA-FD2F-4382-B21A-905858602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9284B-4FEE-434E-9DBE-6445CC64E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EF601-5F83-4CE7-96FE-561A5408C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7DE97-612C-4480-8DC5-82A89520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31AD63-964C-47AC-88BC-41144CB6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7B40D-FF36-46D6-BD0B-2C38465F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7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4249-8771-4A1D-B5D9-79022F1C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06E774-ADD6-4A93-B491-35DE6C73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D294E-4EEF-44B3-983C-C75FD399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D2F2B-6F0D-4FBE-AD43-88FC14EEA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4C8AF1-0E72-4803-B8DE-717D7AC83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D375C-FC30-4ABB-B7D0-42C0B340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C9FD0-A47B-4E4C-99DA-F723DBB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C7DB-5C7B-4981-B101-BAD603F8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C13A3-3E3D-4FA1-8291-E62D53C03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0F541-F1B7-484B-A415-598F3A4BD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D5EF2-D315-4511-B276-9909EFCD0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E1B25-9264-4257-AB5E-B2FC5BABA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0DC3B-A9D1-457E-BEB7-35600089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5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BE12-EED7-4DDB-A20B-A143403AF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622FAE-7613-48D3-8443-E842DF018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E2EB5-0999-4450-AD14-841344C6D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42354-4A59-4A14-9186-068B193C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7AC16-04EC-4C8B-8BA1-2142186B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23041-096F-4432-9E73-79ECC2FE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6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A3958-3D42-46A0-BB43-3F1993E2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27F73-1A27-41C2-998E-5BF2568AC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6B08D-1F38-4BC1-A564-622679482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E5B56-9E30-4A20-BB10-892806588462}" type="datetimeFigureOut">
              <a:rPr lang="en-US" smtClean="0"/>
              <a:t>09/23/2019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A0F17-582D-413C-AB7E-EF9A3D579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FB73-03EC-4420-829D-C1C8D5F6C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E65E1-CDCF-4D84-853B-F9C1863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2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2.svg"/><Relationship Id="rId7" Type="http://schemas.openxmlformats.org/officeDocument/2006/relationships/image" Target="../media/image48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2.svg"/><Relationship Id="rId7" Type="http://schemas.openxmlformats.org/officeDocument/2006/relationships/image" Target="../media/image48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DC103B-4459-4AF2-B63B-EC7953A05E09}"/>
              </a:ext>
            </a:extLst>
          </p:cNvPr>
          <p:cNvSpPr/>
          <p:nvPr/>
        </p:nvSpPr>
        <p:spPr>
          <a:xfrm>
            <a:off x="0" y="1871128"/>
            <a:ext cx="12192000" cy="180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22565-2A15-472B-A848-AD619391EB42}"/>
              </a:ext>
            </a:extLst>
          </p:cNvPr>
          <p:cNvSpPr txBox="1">
            <a:spLocks/>
          </p:cNvSpPr>
          <p:nvPr/>
        </p:nvSpPr>
        <p:spPr>
          <a:xfrm>
            <a:off x="2197100" y="2179282"/>
            <a:ext cx="77978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Data Analytics vs. Data Science</a:t>
            </a:r>
          </a:p>
        </p:txBody>
      </p:sp>
    </p:spTree>
    <p:extLst>
      <p:ext uri="{BB962C8B-B14F-4D97-AF65-F5344CB8AC3E}">
        <p14:creationId xmlns:p14="http://schemas.microsoft.com/office/powerpoint/2010/main" val="190404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62164D-A491-4B80-A620-95384063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969235"/>
            <a:ext cx="8788400" cy="493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310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5109192" y="196928"/>
            <a:ext cx="1973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Comparison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3DF83C-3370-4C44-A0D0-A675AAAA1E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9754" y="999553"/>
          <a:ext cx="9352492" cy="5791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919">
                  <a:extLst>
                    <a:ext uri="{9D8B030D-6E8A-4147-A177-3AD203B41FA5}">
                      <a16:colId xmlns:a16="http://schemas.microsoft.com/office/drawing/2014/main" val="1685957608"/>
                    </a:ext>
                  </a:extLst>
                </a:gridCol>
                <a:gridCol w="1481993">
                  <a:extLst>
                    <a:ext uri="{9D8B030D-6E8A-4147-A177-3AD203B41FA5}">
                      <a16:colId xmlns:a16="http://schemas.microsoft.com/office/drawing/2014/main" val="4233887981"/>
                    </a:ext>
                  </a:extLst>
                </a:gridCol>
                <a:gridCol w="1466715">
                  <a:extLst>
                    <a:ext uri="{9D8B030D-6E8A-4147-A177-3AD203B41FA5}">
                      <a16:colId xmlns:a16="http://schemas.microsoft.com/office/drawing/2014/main" val="1565304827"/>
                    </a:ext>
                  </a:extLst>
                </a:gridCol>
                <a:gridCol w="1273200">
                  <a:extLst>
                    <a:ext uri="{9D8B030D-6E8A-4147-A177-3AD203B41FA5}">
                      <a16:colId xmlns:a16="http://schemas.microsoft.com/office/drawing/2014/main" val="3742415766"/>
                    </a:ext>
                  </a:extLst>
                </a:gridCol>
                <a:gridCol w="1354665">
                  <a:extLst>
                    <a:ext uri="{9D8B030D-6E8A-4147-A177-3AD203B41FA5}">
                      <a16:colId xmlns:a16="http://schemas.microsoft.com/office/drawing/2014/main" val="2438021357"/>
                    </a:ext>
                  </a:extLst>
                </a:gridCol>
              </a:tblGrid>
              <a:tr h="8923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3736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Integrate Data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638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Build Data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9386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 and Transform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8027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329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80211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09335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55766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Specialized Domain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4524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1913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1EDBC8-0304-4381-8998-7F3752C9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7" r="29557"/>
          <a:stretch/>
        </p:blipFill>
        <p:spPr>
          <a:xfrm>
            <a:off x="3065463" y="558800"/>
            <a:ext cx="5951538" cy="1092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EDABCC-ED64-497F-A95C-3F607DBDC145}"/>
              </a:ext>
            </a:extLst>
          </p:cNvPr>
          <p:cNvSpPr txBox="1">
            <a:spLocks/>
          </p:cNvSpPr>
          <p:nvPr/>
        </p:nvSpPr>
        <p:spPr>
          <a:xfrm>
            <a:off x="2555240" y="1712899"/>
            <a:ext cx="7081519" cy="48826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position:</a:t>
            </a:r>
          </a:p>
          <a:p>
            <a:pPr algn="l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knowledge of Microsoft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data into business insights through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 modeling.</a:t>
            </a:r>
          </a:p>
          <a:p>
            <a:pPr algn="l"/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advanced analytics capabilities, e.g.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regression analysis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A/B testing.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intuitive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dashboards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various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 tools such as Tableau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ability to apply a business sense to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975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76E99C-C65B-4E7A-BF11-7D8286AB0D19}"/>
              </a:ext>
            </a:extLst>
          </p:cNvPr>
          <p:cNvSpPr/>
          <p:nvPr/>
        </p:nvSpPr>
        <p:spPr>
          <a:xfrm>
            <a:off x="3048000" y="1789022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Key Responsibilities: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</a:t>
            </a:r>
            <a:r>
              <a:rPr lang="en-US" dirty="0">
                <a:highlight>
                  <a:srgbClr val="FFFF00"/>
                </a:highlight>
              </a:rPr>
              <a:t>dashboards</a:t>
            </a:r>
            <a:r>
              <a:rPr lang="en-US" dirty="0"/>
              <a:t> and reports to enable smart decisions. Strong experience with data analytics software such as </a:t>
            </a:r>
            <a:r>
              <a:rPr lang="en-US" dirty="0" err="1">
                <a:highlight>
                  <a:srgbClr val="FFFF00"/>
                </a:highlight>
              </a:rPr>
              <a:t>PowerBI</a:t>
            </a:r>
            <a:r>
              <a:rPr lang="en-US" dirty="0">
                <a:highlight>
                  <a:srgbClr val="FFFF00"/>
                </a:highlight>
              </a:rPr>
              <a:t> or Tableau </a:t>
            </a:r>
            <a:r>
              <a:rPr lang="en-US" dirty="0"/>
              <a:t>is a must.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qualitative and quantitative </a:t>
            </a:r>
            <a:r>
              <a:rPr lang="en-US" dirty="0">
                <a:highlight>
                  <a:srgbClr val="FFFF00"/>
                </a:highlight>
              </a:rPr>
              <a:t>models</a:t>
            </a:r>
            <a:r>
              <a:rPr lang="en-US" dirty="0"/>
              <a:t> to deepen understanding of operational performance.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analytics to drive process improvement.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on </a:t>
            </a:r>
            <a:r>
              <a:rPr lang="en-US" dirty="0">
                <a:highlight>
                  <a:srgbClr val="FFFF00"/>
                </a:highlight>
              </a:rPr>
              <a:t>SQL</a:t>
            </a:r>
            <a:r>
              <a:rPr lang="en-US" dirty="0"/>
              <a:t> skills to retrieve and analyze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knowledge of </a:t>
            </a:r>
            <a:r>
              <a:rPr lang="en-US" dirty="0">
                <a:highlight>
                  <a:srgbClr val="FFFF00"/>
                </a:highlight>
              </a:rPr>
              <a:t>programming/scripting language </a:t>
            </a:r>
            <a:r>
              <a:rPr lang="en-US" dirty="0"/>
              <a:t>highly desirable (e.g., </a:t>
            </a:r>
            <a:r>
              <a:rPr lang="en-US" dirty="0">
                <a:highlight>
                  <a:srgbClr val="FFFF00"/>
                </a:highlight>
              </a:rPr>
              <a:t>Python,</a:t>
            </a:r>
            <a:r>
              <a:rPr lang="en-US" dirty="0"/>
              <a:t> 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in the </a:t>
            </a:r>
            <a:r>
              <a:rPr lang="en-US" dirty="0" err="1">
                <a:highlight>
                  <a:srgbClr val="FFFF00"/>
                </a:highlight>
              </a:rPr>
              <a:t>heathcare</a:t>
            </a:r>
            <a:r>
              <a:rPr lang="en-US" dirty="0">
                <a:highlight>
                  <a:srgbClr val="FFFF00"/>
                </a:highlight>
              </a:rPr>
              <a:t> industry </a:t>
            </a:r>
            <a:r>
              <a:rPr lang="en-US" dirty="0"/>
              <a:t>is a plus.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F17487-4D7E-459A-80B6-47CCA20F63D6}"/>
              </a:ext>
            </a:extLst>
          </p:cNvPr>
          <p:cNvGrpSpPr/>
          <p:nvPr/>
        </p:nvGrpSpPr>
        <p:grpSpPr>
          <a:xfrm>
            <a:off x="2681151" y="305455"/>
            <a:ext cx="6324600" cy="1344652"/>
            <a:chOff x="2681151" y="694922"/>
            <a:chExt cx="6324600" cy="134465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0C7E5B-679A-4D1A-973A-945AF25BDCDD}"/>
                </a:ext>
              </a:extLst>
            </p:cNvPr>
            <p:cNvGrpSpPr/>
            <p:nvPr/>
          </p:nvGrpSpPr>
          <p:grpSpPr>
            <a:xfrm>
              <a:off x="2681151" y="829899"/>
              <a:ext cx="6324600" cy="1209675"/>
              <a:chOff x="2681151" y="829899"/>
              <a:chExt cx="6324600" cy="120967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D403657-9965-4EB7-82BE-140485B77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81151" y="829899"/>
                <a:ext cx="6324600" cy="1209675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E6B868-F895-4756-B3B1-8D7E01E35956}"/>
                  </a:ext>
                </a:extLst>
              </p:cNvPr>
              <p:cNvSpPr/>
              <p:nvPr/>
            </p:nvSpPr>
            <p:spPr>
              <a:xfrm>
                <a:off x="8586651" y="905691"/>
                <a:ext cx="304800" cy="339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09E0133-FB83-44E4-B279-C8ACFB38384E}"/>
                  </a:ext>
                </a:extLst>
              </p:cNvPr>
              <p:cNvSpPr/>
              <p:nvPr/>
            </p:nvSpPr>
            <p:spPr>
              <a:xfrm>
                <a:off x="3910149" y="1001486"/>
                <a:ext cx="2281645" cy="339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A37D2F9-5CF3-4A17-B320-C0A4A509771D}"/>
                </a:ext>
              </a:extLst>
            </p:cNvPr>
            <p:cNvSpPr/>
            <p:nvPr/>
          </p:nvSpPr>
          <p:spPr>
            <a:xfrm>
              <a:off x="3875313" y="694922"/>
              <a:ext cx="173300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br>
                <a:rPr lang="en-US" dirty="0"/>
              </a:b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Data Analyst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36246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EBBBA-9A24-4883-817B-53817BEB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07" y="0"/>
            <a:ext cx="9232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140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2406913" y="570095"/>
            <a:ext cx="73781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The Data Science Process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2694EB-529D-4DFA-97D7-3772B10037EE}"/>
              </a:ext>
            </a:extLst>
          </p:cNvPr>
          <p:cNvSpPr/>
          <p:nvPr/>
        </p:nvSpPr>
        <p:spPr>
          <a:xfrm>
            <a:off x="3484033" y="1733855"/>
            <a:ext cx="5223934" cy="444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 Identify a Useful Question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 Acquire the Data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 Explore the Data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4.)  Clean the Data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5.)  Model the Data (ML)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6.)  Communicate the Findings</a:t>
            </a:r>
          </a:p>
        </p:txBody>
      </p:sp>
    </p:spTree>
    <p:extLst>
      <p:ext uri="{BB962C8B-B14F-4D97-AF65-F5344CB8AC3E}">
        <p14:creationId xmlns:p14="http://schemas.microsoft.com/office/powerpoint/2010/main" val="42945928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2406913" y="570095"/>
            <a:ext cx="73781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</a:rPr>
              <a:t>The Data Science Process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2694EB-529D-4DFA-97D7-3772B10037EE}"/>
              </a:ext>
            </a:extLst>
          </p:cNvPr>
          <p:cNvSpPr/>
          <p:nvPr/>
        </p:nvSpPr>
        <p:spPr>
          <a:xfrm>
            <a:off x="3484033" y="1733855"/>
            <a:ext cx="5223934" cy="4448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 Identify a Useful Question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 Acquire the Data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 Explore the Data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4.)  Clean the Data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5.)  Model the Data (ML)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6.)  Communicate the Findings</a:t>
            </a:r>
          </a:p>
        </p:txBody>
      </p:sp>
    </p:spTree>
    <p:extLst>
      <p:ext uri="{BB962C8B-B14F-4D97-AF65-F5344CB8AC3E}">
        <p14:creationId xmlns:p14="http://schemas.microsoft.com/office/powerpoint/2010/main" val="24623073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1520D6-C666-4162-B923-F57001FBA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81" y="361963"/>
            <a:ext cx="6520038" cy="61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11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86EE4F-A912-4054-A4C5-DA4B43D5C007}"/>
              </a:ext>
            </a:extLst>
          </p:cNvPr>
          <p:cNvSpPr/>
          <p:nvPr/>
        </p:nvSpPr>
        <p:spPr>
          <a:xfrm>
            <a:off x="3799840" y="1036320"/>
            <a:ext cx="650240" cy="152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332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8259910-C930-41C4-96A2-28E4D960A7E7}"/>
              </a:ext>
            </a:extLst>
          </p:cNvPr>
          <p:cNvSpPr/>
          <p:nvPr/>
        </p:nvSpPr>
        <p:spPr>
          <a:xfrm>
            <a:off x="7152640" y="1016000"/>
            <a:ext cx="65024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233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86EE4F-A912-4054-A4C5-DA4B43D5C007}"/>
              </a:ext>
            </a:extLst>
          </p:cNvPr>
          <p:cNvSpPr/>
          <p:nvPr/>
        </p:nvSpPr>
        <p:spPr>
          <a:xfrm>
            <a:off x="3799840" y="1219200"/>
            <a:ext cx="650240" cy="152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5035679-20BF-4E2C-97DC-831B304D05F3}"/>
              </a:ext>
            </a:extLst>
          </p:cNvPr>
          <p:cNvSpPr/>
          <p:nvPr/>
        </p:nvSpPr>
        <p:spPr>
          <a:xfrm>
            <a:off x="6695440" y="2367280"/>
            <a:ext cx="65024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9007EB-63A2-43D5-BCDA-445BFF33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07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486EE4F-A912-4054-A4C5-DA4B43D5C007}"/>
              </a:ext>
            </a:extLst>
          </p:cNvPr>
          <p:cNvSpPr/>
          <p:nvPr/>
        </p:nvSpPr>
        <p:spPr>
          <a:xfrm>
            <a:off x="3972560" y="2011680"/>
            <a:ext cx="650240" cy="1524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5035679-20BF-4E2C-97DC-831B304D05F3}"/>
              </a:ext>
            </a:extLst>
          </p:cNvPr>
          <p:cNvSpPr/>
          <p:nvPr/>
        </p:nvSpPr>
        <p:spPr>
          <a:xfrm>
            <a:off x="6898640" y="1229360"/>
            <a:ext cx="65024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4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1EB2D5-2D28-4B79-90A4-F38112399816}"/>
              </a:ext>
            </a:extLst>
          </p:cNvPr>
          <p:cNvSpPr/>
          <p:nvPr/>
        </p:nvSpPr>
        <p:spPr>
          <a:xfrm>
            <a:off x="0" y="-42333"/>
            <a:ext cx="12192000" cy="161377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9C0DB-4FF9-4BC3-89C7-F0CFE6AF6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1950" y="2084792"/>
            <a:ext cx="7468099" cy="4401669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200" b="1" dirty="0">
                <a:solidFill>
                  <a:schemeClr val="accent1"/>
                </a:solidFill>
              </a:rPr>
              <a:t>         Category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        </a:t>
            </a:r>
            <a:r>
              <a:rPr lang="en-US" sz="3200" b="1" dirty="0">
                <a:solidFill>
                  <a:schemeClr val="accent1"/>
                </a:solidFill>
              </a:rPr>
              <a:t>Purpose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Descriptive Analytics: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What happened?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Analytics:	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What’s important?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Predictive Analytics: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What is likely to happen?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Prescriptive Analytics: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What should I do?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92ACE-B2F8-4B10-9712-E2E41CC7C81A}"/>
              </a:ext>
            </a:extLst>
          </p:cNvPr>
          <p:cNvSpPr txBox="1"/>
          <p:nvPr/>
        </p:nvSpPr>
        <p:spPr>
          <a:xfrm>
            <a:off x="3526616" y="277067"/>
            <a:ext cx="5138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Analytics Stages</a:t>
            </a:r>
          </a:p>
        </p:txBody>
      </p:sp>
    </p:spTree>
    <p:extLst>
      <p:ext uri="{BB962C8B-B14F-4D97-AF65-F5344CB8AC3E}">
        <p14:creationId xmlns:p14="http://schemas.microsoft.com/office/powerpoint/2010/main" val="2835773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969728"/>
              </p:ext>
            </p:extLst>
          </p:nvPr>
        </p:nvGraphicFramePr>
        <p:xfrm>
          <a:off x="2031999" y="2946400"/>
          <a:ext cx="7950201" cy="263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872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2805512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2737817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</a:tblGrid>
              <a:tr h="5757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Monthly</a:t>
                      </a:r>
                    </a:p>
                    <a:p>
                      <a:pPr algn="ctr"/>
                      <a:r>
                        <a:rPr lang="en-US" sz="2000" dirty="0"/>
                        <a:t>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</a:t>
                      </a:r>
                    </a:p>
                    <a:p>
                      <a:pPr algn="ctr"/>
                      <a:r>
                        <a:rPr lang="en-US" sz="2000" dirty="0"/>
                        <a:t>Transaction Amt.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&lt;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$48.61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40 - 60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$95.39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60 &lt;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43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$61.22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$68.40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203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32209" y="2110395"/>
            <a:ext cx="2927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Purchases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1EECA0-4A2A-42BA-8BBD-0A43549DBEC8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CE26E-344A-4509-BFD2-BD8F48DD6599}"/>
              </a:ext>
            </a:extLst>
          </p:cNvPr>
          <p:cNvSpPr txBox="1"/>
          <p:nvPr/>
        </p:nvSpPr>
        <p:spPr>
          <a:xfrm>
            <a:off x="3590426" y="319395"/>
            <a:ext cx="501114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98257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3280"/>
              </p:ext>
            </p:extLst>
          </p:nvPr>
        </p:nvGraphicFramePr>
        <p:xfrm>
          <a:off x="2031999" y="2946400"/>
          <a:ext cx="7950201" cy="263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872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2805512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2737817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</a:tblGrid>
              <a:tr h="5757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Monthly</a:t>
                      </a:r>
                    </a:p>
                    <a:p>
                      <a:pPr algn="ctr"/>
                      <a:r>
                        <a:rPr lang="en-US" sz="2000" dirty="0"/>
                        <a:t>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</a:t>
                      </a:r>
                    </a:p>
                    <a:p>
                      <a:pPr algn="ctr"/>
                      <a:r>
                        <a:rPr lang="en-US" sz="2000" dirty="0"/>
                        <a:t>Transaction Amt.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&lt;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$48.61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40 - 60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$95.39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60 &lt;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$61.22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$68.40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203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32209" y="2110395"/>
            <a:ext cx="2927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Purchases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86712F-2DD0-4FA3-822C-9BB195EF6962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0BA64-4964-44B6-A381-578566CFDA71}"/>
              </a:ext>
            </a:extLst>
          </p:cNvPr>
          <p:cNvSpPr txBox="1"/>
          <p:nvPr/>
        </p:nvSpPr>
        <p:spPr>
          <a:xfrm>
            <a:off x="3590426" y="319395"/>
            <a:ext cx="501114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188825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30510"/>
              </p:ext>
            </p:extLst>
          </p:nvPr>
        </p:nvGraphicFramePr>
        <p:xfrm>
          <a:off x="2031999" y="2946400"/>
          <a:ext cx="7950201" cy="263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872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2805512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2737817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</a:tblGrid>
              <a:tr h="5757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Monthly</a:t>
                      </a:r>
                    </a:p>
                    <a:p>
                      <a:pPr algn="ctr"/>
                      <a:r>
                        <a:rPr lang="en-US" sz="2000" dirty="0"/>
                        <a:t>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Average</a:t>
                      </a:r>
                    </a:p>
                    <a:p>
                      <a:pPr algn="ctr"/>
                      <a:r>
                        <a:rPr lang="en-US" sz="2000" dirty="0"/>
                        <a:t>Transaction Amt.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&lt;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67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$48.61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40 - 60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$95.39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60 &lt;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43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$61.22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$68.40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203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32209" y="2110395"/>
            <a:ext cx="2927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Purchases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65253-3056-4E06-96AB-774388184CE1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51793-FCAD-47A6-86D5-E033EE3F238A}"/>
              </a:ext>
            </a:extLst>
          </p:cNvPr>
          <p:cNvSpPr txBox="1"/>
          <p:nvPr/>
        </p:nvSpPr>
        <p:spPr>
          <a:xfrm>
            <a:off x="3590426" y="319395"/>
            <a:ext cx="501114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288107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191557"/>
              </p:ext>
            </p:extLst>
          </p:nvPr>
        </p:nvGraphicFramePr>
        <p:xfrm>
          <a:off x="2031999" y="2946400"/>
          <a:ext cx="81280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853715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97680416"/>
                    </a:ext>
                  </a:extLst>
                </a:gridCol>
                <a:gridCol w="1162353">
                  <a:extLst>
                    <a:ext uri="{9D8B030D-6E8A-4147-A177-3AD203B41FA5}">
                      <a16:colId xmlns:a16="http://schemas.microsoft.com/office/drawing/2014/main" val="2619186441"/>
                    </a:ext>
                  </a:extLst>
                </a:gridCol>
                <a:gridCol w="1159933">
                  <a:extLst>
                    <a:ext uri="{9D8B030D-6E8A-4147-A177-3AD203B41FA5}">
                      <a16:colId xmlns:a16="http://schemas.microsoft.com/office/drawing/2014/main" val="4097477669"/>
                    </a:ext>
                  </a:extLst>
                </a:gridCol>
              </a:tblGrid>
              <a:tr h="727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57782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14.99%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17.61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20.92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20.06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5457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9.76%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15.23%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16.90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663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16.42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18.91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55451" y="2110395"/>
            <a:ext cx="2881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Discounts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B3F5EE-7E32-4E86-B377-18DD02F00951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76546-C5DD-4A83-ACCD-9FAEA1D792D8}"/>
              </a:ext>
            </a:extLst>
          </p:cNvPr>
          <p:cNvSpPr txBox="1"/>
          <p:nvPr/>
        </p:nvSpPr>
        <p:spPr>
          <a:xfrm>
            <a:off x="3543578" y="319395"/>
            <a:ext cx="51048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Exploratory Analytics</a:t>
            </a:r>
          </a:p>
        </p:txBody>
      </p:sp>
    </p:spTree>
    <p:extLst>
      <p:ext uri="{BB962C8B-B14F-4D97-AF65-F5344CB8AC3E}">
        <p14:creationId xmlns:p14="http://schemas.microsoft.com/office/powerpoint/2010/main" val="1818221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9727"/>
              </p:ext>
            </p:extLst>
          </p:nvPr>
        </p:nvGraphicFramePr>
        <p:xfrm>
          <a:off x="2031999" y="2946400"/>
          <a:ext cx="81280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853715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976804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191864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97477669"/>
                    </a:ext>
                  </a:extLst>
                </a:gridCol>
              </a:tblGrid>
              <a:tr h="727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57782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14.99%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17.61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20.92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20.06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5457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9.76%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15.23%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16.90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663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16.42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18.91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55451" y="2110395"/>
            <a:ext cx="2881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Discounts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422826-94D9-4ECC-A01E-7E44C3777F36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88669-67F0-43E0-B381-68740FBBD25C}"/>
              </a:ext>
            </a:extLst>
          </p:cNvPr>
          <p:cNvSpPr txBox="1"/>
          <p:nvPr/>
        </p:nvSpPr>
        <p:spPr>
          <a:xfrm>
            <a:off x="3543578" y="319395"/>
            <a:ext cx="51048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Exploratory Analytics</a:t>
            </a:r>
          </a:p>
        </p:txBody>
      </p:sp>
    </p:spTree>
    <p:extLst>
      <p:ext uri="{BB962C8B-B14F-4D97-AF65-F5344CB8AC3E}">
        <p14:creationId xmlns:p14="http://schemas.microsoft.com/office/powerpoint/2010/main" val="326596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5431"/>
              </p:ext>
            </p:extLst>
          </p:nvPr>
        </p:nvGraphicFramePr>
        <p:xfrm>
          <a:off x="2031999" y="2946400"/>
          <a:ext cx="81280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853715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976804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191864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97477669"/>
                    </a:ext>
                  </a:extLst>
                </a:gridCol>
              </a:tblGrid>
              <a:tr h="727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57782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14.99%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17.61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20.92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20.06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5457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9.76%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15.23%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16.90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663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16.42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18.91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55451" y="2110395"/>
            <a:ext cx="2881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Discounts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6D8A70-6193-4003-AE5C-C75712993620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95B717-5880-4934-A25C-0D5E6FAD32C5}"/>
              </a:ext>
            </a:extLst>
          </p:cNvPr>
          <p:cNvSpPr txBox="1"/>
          <p:nvPr/>
        </p:nvSpPr>
        <p:spPr>
          <a:xfrm>
            <a:off x="3543578" y="319395"/>
            <a:ext cx="51048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Exploratory Analytics</a:t>
            </a:r>
          </a:p>
        </p:txBody>
      </p:sp>
    </p:spTree>
    <p:extLst>
      <p:ext uri="{BB962C8B-B14F-4D97-AF65-F5344CB8AC3E}">
        <p14:creationId xmlns:p14="http://schemas.microsoft.com/office/powerpoint/2010/main" val="1066959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264320"/>
              </p:ext>
            </p:extLst>
          </p:nvPr>
        </p:nvGraphicFramePr>
        <p:xfrm>
          <a:off x="2031999" y="2946400"/>
          <a:ext cx="81280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853715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976804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191864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97477669"/>
                    </a:ext>
                  </a:extLst>
                </a:gridCol>
              </a:tblGrid>
              <a:tr h="727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57782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14.99%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17.61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20.92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20.06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5457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9.76%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15.23%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16.90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663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16.42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18.91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55451" y="2110395"/>
            <a:ext cx="2881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Discounts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80DB39-6245-4524-9B44-428CE0AB2BE8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2941F6-99C2-4FE0-9F3A-D22092EB0495}"/>
              </a:ext>
            </a:extLst>
          </p:cNvPr>
          <p:cNvSpPr txBox="1"/>
          <p:nvPr/>
        </p:nvSpPr>
        <p:spPr>
          <a:xfrm>
            <a:off x="3543578" y="319395"/>
            <a:ext cx="51048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Exploratory Analytics</a:t>
            </a:r>
          </a:p>
        </p:txBody>
      </p:sp>
    </p:spTree>
    <p:extLst>
      <p:ext uri="{BB962C8B-B14F-4D97-AF65-F5344CB8AC3E}">
        <p14:creationId xmlns:p14="http://schemas.microsoft.com/office/powerpoint/2010/main" val="23882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D2942CF-F565-4ECF-90EC-FA219918B653}"/>
              </a:ext>
            </a:extLst>
          </p:cNvPr>
          <p:cNvSpPr/>
          <p:nvPr/>
        </p:nvSpPr>
        <p:spPr>
          <a:xfrm>
            <a:off x="0" y="-67733"/>
            <a:ext cx="12192000" cy="885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06612-94A8-4F55-8666-941653F67AEC}"/>
              </a:ext>
            </a:extLst>
          </p:cNvPr>
          <p:cNvSpPr txBox="1"/>
          <p:nvPr/>
        </p:nvSpPr>
        <p:spPr>
          <a:xfrm>
            <a:off x="2406774" y="73869"/>
            <a:ext cx="73784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Analytics vs. 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25A383-4A13-4A33-97A4-DEB42853AEC6}"/>
              </a:ext>
            </a:extLst>
          </p:cNvPr>
          <p:cNvSpPr txBox="1"/>
          <p:nvPr/>
        </p:nvSpPr>
        <p:spPr>
          <a:xfrm>
            <a:off x="2673471" y="1733333"/>
            <a:ext cx="684505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Business Intelligence Analyst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384CED-9558-45EE-AB87-E4E78F3427B7}"/>
              </a:ext>
            </a:extLst>
          </p:cNvPr>
          <p:cNvSpPr txBox="1"/>
          <p:nvPr/>
        </p:nvSpPr>
        <p:spPr>
          <a:xfrm>
            <a:off x="4531345" y="2893267"/>
            <a:ext cx="312930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Analyst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6CA368-784C-4FD9-9C06-22844761831C}"/>
              </a:ext>
            </a:extLst>
          </p:cNvPr>
          <p:cNvSpPr txBox="1"/>
          <p:nvPr/>
        </p:nvSpPr>
        <p:spPr>
          <a:xfrm>
            <a:off x="4412812" y="4076269"/>
            <a:ext cx="336637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307478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4AFEF5-D9C6-46FE-B6A8-8462613D9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61318"/>
              </p:ext>
            </p:extLst>
          </p:nvPr>
        </p:nvGraphicFramePr>
        <p:xfrm>
          <a:off x="2031999" y="2946400"/>
          <a:ext cx="812800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38415141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38882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6176546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98537156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8976804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61918644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97477669"/>
                    </a:ext>
                  </a:extLst>
                </a:gridCol>
              </a:tblGrid>
              <a:tr h="7276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44193"/>
                  </a:ext>
                </a:extLst>
              </a:tr>
              <a:tr h="57782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14.99%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17.61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20.92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20.06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007295"/>
                  </a:ext>
                </a:extLst>
              </a:tr>
              <a:tr h="54572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9.76%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15.23%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16.90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20.16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17.75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958114"/>
                  </a:ext>
                </a:extLst>
              </a:tr>
              <a:tr h="6634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12.38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16.42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18.91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4267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47374F9-9823-40EC-B2FB-97C973B1D696}"/>
              </a:ext>
            </a:extLst>
          </p:cNvPr>
          <p:cNvSpPr/>
          <p:nvPr/>
        </p:nvSpPr>
        <p:spPr>
          <a:xfrm>
            <a:off x="4655451" y="2110395"/>
            <a:ext cx="28811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 Discounts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B58AC7-1142-485A-A45D-81DD5E334614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BDD61-0FA2-45FD-9536-40F7A19C52DA}"/>
              </a:ext>
            </a:extLst>
          </p:cNvPr>
          <p:cNvSpPr txBox="1"/>
          <p:nvPr/>
        </p:nvSpPr>
        <p:spPr>
          <a:xfrm>
            <a:off x="3543578" y="319395"/>
            <a:ext cx="51048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Exploratory Analytics</a:t>
            </a:r>
          </a:p>
        </p:txBody>
      </p:sp>
    </p:spTree>
    <p:extLst>
      <p:ext uri="{BB962C8B-B14F-4D97-AF65-F5344CB8AC3E}">
        <p14:creationId xmlns:p14="http://schemas.microsoft.com/office/powerpoint/2010/main" val="347202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1AC44-69F2-4C6A-80E8-F3AAF1354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710273"/>
            <a:ext cx="4876800" cy="4876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225A15-4743-4B7E-984D-E489C351735E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AF307-5B5D-4BEA-BC7A-38F4044CE6CD}"/>
              </a:ext>
            </a:extLst>
          </p:cNvPr>
          <p:cNvSpPr txBox="1"/>
          <p:nvPr/>
        </p:nvSpPr>
        <p:spPr>
          <a:xfrm>
            <a:off x="3731822" y="319395"/>
            <a:ext cx="472835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3782370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B05A98-5FB7-48CA-8DE2-F8453E15FC07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FDD763-C001-464C-B947-1282D0915937}"/>
              </a:ext>
            </a:extLst>
          </p:cNvPr>
          <p:cNvSpPr txBox="1"/>
          <p:nvPr/>
        </p:nvSpPr>
        <p:spPr>
          <a:xfrm>
            <a:off x="3731822" y="319395"/>
            <a:ext cx="472835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Predictive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C81FF-E9C5-4D31-9436-7ABF9528E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81200"/>
            <a:ext cx="4876800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EC8CFA-D376-433D-9E58-C9B8FDAB58BB}"/>
              </a:ext>
            </a:extLst>
          </p:cNvPr>
          <p:cNvSpPr/>
          <p:nvPr/>
        </p:nvSpPr>
        <p:spPr>
          <a:xfrm>
            <a:off x="2221010" y="5993471"/>
            <a:ext cx="14539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Responded to an email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194C9-DAF6-462B-8A07-1BE91473E539}"/>
              </a:ext>
            </a:extLst>
          </p:cNvPr>
          <p:cNvSpPr/>
          <p:nvPr/>
        </p:nvSpPr>
        <p:spPr>
          <a:xfrm>
            <a:off x="1989467" y="2205962"/>
            <a:ext cx="16679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Visited Website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6AF1D-AA0F-4EC1-A461-7C996AAF024C}"/>
              </a:ext>
            </a:extLst>
          </p:cNvPr>
          <p:cNvSpPr txBox="1"/>
          <p:nvPr/>
        </p:nvSpPr>
        <p:spPr>
          <a:xfrm>
            <a:off x="4396441" y="1313347"/>
            <a:ext cx="33991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rgbClr val="8FAADC"/>
                </a:solidFill>
              </a:rPr>
              <a:t>Customer 360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CD05F8-AC2B-429F-B6A4-A6E7AA20AE6E}"/>
              </a:ext>
            </a:extLst>
          </p:cNvPr>
          <p:cNvSpPr/>
          <p:nvPr/>
        </p:nvSpPr>
        <p:spPr>
          <a:xfrm>
            <a:off x="2221010" y="4096434"/>
            <a:ext cx="1299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Called Sales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93FE0-BBBB-48D5-A9E8-C90E8D69B987}"/>
              </a:ext>
            </a:extLst>
          </p:cNvPr>
          <p:cNvSpPr/>
          <p:nvPr/>
        </p:nvSpPr>
        <p:spPr>
          <a:xfrm>
            <a:off x="8534800" y="2214436"/>
            <a:ext cx="5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AEB88E-9847-4B7B-9507-789D0B9F015A}"/>
              </a:ext>
            </a:extLst>
          </p:cNvPr>
          <p:cNvSpPr/>
          <p:nvPr/>
        </p:nvSpPr>
        <p:spPr>
          <a:xfrm>
            <a:off x="8551728" y="4114800"/>
            <a:ext cx="100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Gender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AEF3FF-9E51-4106-991F-1075DF6906E9}"/>
              </a:ext>
            </a:extLst>
          </p:cNvPr>
          <p:cNvSpPr/>
          <p:nvPr/>
        </p:nvSpPr>
        <p:spPr>
          <a:xfrm>
            <a:off x="8568656" y="6096003"/>
            <a:ext cx="1402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Employment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629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90718"/>
              </p:ext>
            </p:extLst>
          </p:nvPr>
        </p:nvGraphicFramePr>
        <p:xfrm>
          <a:off x="4675332" y="1182794"/>
          <a:ext cx="2885405" cy="552026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380067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</a:tblGrid>
              <a:tr h="6900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Demographics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Name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Carl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Age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38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Gender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M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Employed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Yes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Income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75,000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Married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Y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34021791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Children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11001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4894387" y="281598"/>
            <a:ext cx="2403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Customer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74479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912771"/>
              </p:ext>
            </p:extLst>
          </p:nvPr>
        </p:nvGraphicFramePr>
        <p:xfrm>
          <a:off x="4631265" y="1182794"/>
          <a:ext cx="2929468" cy="483023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04977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524491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</a:tblGrid>
              <a:tr h="6900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Behavior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Visited Website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Y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Bought Products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Received Emails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Y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Responded to Emails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Tweeted About You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Called Sales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Y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02179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99B8422-080F-4A29-8CCD-9CDFA5C0A300}"/>
              </a:ext>
            </a:extLst>
          </p:cNvPr>
          <p:cNvSpPr/>
          <p:nvPr/>
        </p:nvSpPr>
        <p:spPr>
          <a:xfrm>
            <a:off x="4894387" y="281598"/>
            <a:ext cx="2403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Customer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8509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9986" y="963501"/>
          <a:ext cx="9032028" cy="552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21791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10015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73C97B0-E78D-4B6B-8CB0-C5A7B8C014D7}"/>
              </a:ext>
            </a:extLst>
          </p:cNvPr>
          <p:cNvSpPr/>
          <p:nvPr/>
        </p:nvSpPr>
        <p:spPr>
          <a:xfrm>
            <a:off x="4106739" y="281598"/>
            <a:ext cx="3978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Real-Time Customer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396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AAB741-C1C5-4583-9D2C-CB776DE192DC}"/>
              </a:ext>
            </a:extLst>
          </p:cNvPr>
          <p:cNvSpPr/>
          <p:nvPr/>
        </p:nvSpPr>
        <p:spPr>
          <a:xfrm>
            <a:off x="986369" y="558800"/>
            <a:ext cx="10128248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5A46C6-85DF-4311-B661-F5E15442909F}"/>
              </a:ext>
            </a:extLst>
          </p:cNvPr>
          <p:cNvGrpSpPr/>
          <p:nvPr/>
        </p:nvGrpSpPr>
        <p:grpSpPr>
          <a:xfrm>
            <a:off x="4956045" y="2334420"/>
            <a:ext cx="2121164" cy="2125592"/>
            <a:chOff x="4127237" y="3976953"/>
            <a:chExt cx="2121164" cy="212559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CE62270-E435-40FD-A7CD-1DDF83B2C369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3078" name="Picture 6" descr="Image result for algorithm icon">
              <a:extLst>
                <a:ext uri="{FF2B5EF4-FFF2-40B4-BE49-F238E27FC236}">
                  <a16:creationId xmlns:a16="http://schemas.microsoft.com/office/drawing/2014/main" id="{1E240DD0-3426-44C8-A51D-AB30DF9AB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2FCB02C-770C-457D-A4AA-B001BBEE1A46}"/>
              </a:ext>
            </a:extLst>
          </p:cNvPr>
          <p:cNvGrpSpPr/>
          <p:nvPr/>
        </p:nvGrpSpPr>
        <p:grpSpPr>
          <a:xfrm>
            <a:off x="986369" y="2326482"/>
            <a:ext cx="2209800" cy="2082800"/>
            <a:chOff x="402167" y="3969015"/>
            <a:chExt cx="2209800" cy="20828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A10C99D-3BEA-4C70-967B-E89542B4CAFF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Image result for algorithm icon">
              <a:extLst>
                <a:ext uri="{FF2B5EF4-FFF2-40B4-BE49-F238E27FC236}">
                  <a16:creationId xmlns:a16="http://schemas.microsoft.com/office/drawing/2014/main" id="{C7767676-6F7C-45FB-B29D-8BDE94DA5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Plus Sign 3">
            <a:extLst>
              <a:ext uri="{FF2B5EF4-FFF2-40B4-BE49-F238E27FC236}">
                <a16:creationId xmlns:a16="http://schemas.microsoft.com/office/drawing/2014/main" id="{26D04C31-CFC7-4157-8E70-4A3BD9D9FD5B}"/>
              </a:ext>
            </a:extLst>
          </p:cNvPr>
          <p:cNvSpPr/>
          <p:nvPr/>
        </p:nvSpPr>
        <p:spPr>
          <a:xfrm>
            <a:off x="3682407" y="3096646"/>
            <a:ext cx="787401" cy="711200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C2D5B187-056C-4C4F-9BD0-9DBC4B412A80}"/>
              </a:ext>
            </a:extLst>
          </p:cNvPr>
          <p:cNvSpPr/>
          <p:nvPr/>
        </p:nvSpPr>
        <p:spPr>
          <a:xfrm>
            <a:off x="7604914" y="3132666"/>
            <a:ext cx="702733" cy="592667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F3C31-2C25-463F-99F9-6E0BFA615F2B}"/>
              </a:ext>
            </a:extLst>
          </p:cNvPr>
          <p:cNvGrpSpPr/>
          <p:nvPr/>
        </p:nvGrpSpPr>
        <p:grpSpPr>
          <a:xfrm>
            <a:off x="8837084" y="2319864"/>
            <a:ext cx="2277533" cy="2277533"/>
            <a:chOff x="8515349" y="2319864"/>
            <a:chExt cx="2277533" cy="2277533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5711C534-F684-4686-8CF2-7497404B814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F988B6D7-BFD6-420E-9F4E-BB2A216AA167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CB47A5-D72E-487A-8A7F-316C53A9A023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94D049-6259-4289-A527-02BC1C80A7F0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E4AD20-313C-46F4-9F0B-1CCBC6137AC3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819E1D-8929-4A2A-91A1-022BACA43FF5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82" name="Picture 10" descr="Related image">
              <a:extLst>
                <a:ext uri="{FF2B5EF4-FFF2-40B4-BE49-F238E27FC236}">
                  <a16:creationId xmlns:a16="http://schemas.microsoft.com/office/drawing/2014/main" id="{7A07094F-5C7D-4006-8B0A-38B9F5742B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8060018-0529-4A1C-AA9E-59FA28554781}"/>
              </a:ext>
            </a:extLst>
          </p:cNvPr>
          <p:cNvSpPr/>
          <p:nvPr/>
        </p:nvSpPr>
        <p:spPr>
          <a:xfrm>
            <a:off x="1537635" y="4597397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EFB38A-D2F9-4605-947E-761B1FF35BD3}"/>
              </a:ext>
            </a:extLst>
          </p:cNvPr>
          <p:cNvSpPr/>
          <p:nvPr/>
        </p:nvSpPr>
        <p:spPr>
          <a:xfrm>
            <a:off x="4732974" y="4566730"/>
            <a:ext cx="256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ALGORITHM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1EF3B5-4F89-4B98-B2DC-0119DB2764CC}"/>
              </a:ext>
            </a:extLst>
          </p:cNvPr>
          <p:cNvSpPr/>
          <p:nvPr/>
        </p:nvSpPr>
        <p:spPr>
          <a:xfrm>
            <a:off x="9169379" y="4566730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928BE4-4EC5-4EF1-96FB-B07C43BCF3D6}"/>
              </a:ext>
            </a:extLst>
          </p:cNvPr>
          <p:cNvSpPr/>
          <p:nvPr/>
        </p:nvSpPr>
        <p:spPr>
          <a:xfrm>
            <a:off x="3616795" y="550106"/>
            <a:ext cx="49584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Machine Learning Model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6816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822522" y="2465513"/>
            <a:ext cx="2029484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Demographics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6F5A52CF-9B0A-4696-A913-68AD509F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1574799"/>
            <a:ext cx="914400" cy="91440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A1548FC-BB9A-40D4-B5B7-828E4225E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3183466"/>
            <a:ext cx="914400" cy="914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C40EA31-DEFB-457B-AE30-01423E785793}"/>
              </a:ext>
            </a:extLst>
          </p:cNvPr>
          <p:cNvSpPr/>
          <p:nvPr/>
        </p:nvSpPr>
        <p:spPr>
          <a:xfrm>
            <a:off x="2709331" y="203199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D1649-04DF-46F0-AF3D-B8D360F90F36}"/>
              </a:ext>
            </a:extLst>
          </p:cNvPr>
          <p:cNvSpPr/>
          <p:nvPr/>
        </p:nvSpPr>
        <p:spPr>
          <a:xfrm>
            <a:off x="2709331" y="3509432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F25832-779A-4D69-9C11-236BBE3DC519}"/>
              </a:ext>
            </a:extLst>
          </p:cNvPr>
          <p:cNvSpPr/>
          <p:nvPr/>
        </p:nvSpPr>
        <p:spPr>
          <a:xfrm>
            <a:off x="679847" y="4081790"/>
            <a:ext cx="231483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Website Actions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2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822522" y="2465513"/>
            <a:ext cx="2029484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Demographics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6F5A52CF-9B0A-4696-A913-68AD509F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1574799"/>
            <a:ext cx="914400" cy="91440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A1548FC-BB9A-40D4-B5B7-828E4225E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3183466"/>
            <a:ext cx="914400" cy="914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C40EA31-DEFB-457B-AE30-01423E785793}"/>
              </a:ext>
            </a:extLst>
          </p:cNvPr>
          <p:cNvSpPr/>
          <p:nvPr/>
        </p:nvSpPr>
        <p:spPr>
          <a:xfrm>
            <a:off x="2709331" y="203199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D1649-04DF-46F0-AF3D-B8D360F90F36}"/>
              </a:ext>
            </a:extLst>
          </p:cNvPr>
          <p:cNvSpPr/>
          <p:nvPr/>
        </p:nvSpPr>
        <p:spPr>
          <a:xfrm>
            <a:off x="2709331" y="3509432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70D92-2286-4A83-91E4-301A2457B41C}"/>
              </a:ext>
            </a:extLst>
          </p:cNvPr>
          <p:cNvSpPr/>
          <p:nvPr/>
        </p:nvSpPr>
        <p:spPr>
          <a:xfrm>
            <a:off x="679847" y="4081790"/>
            <a:ext cx="231483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Website Actions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0F7B80-8DD1-4D3D-BA9F-84A548836D0C}"/>
              </a:ext>
            </a:extLst>
          </p:cNvPr>
          <p:cNvSpPr/>
          <p:nvPr/>
        </p:nvSpPr>
        <p:spPr>
          <a:xfrm>
            <a:off x="4013196" y="1371594"/>
            <a:ext cx="3107267" cy="326813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1EBD9-FC3A-41AE-A31E-EC25FB412718}"/>
              </a:ext>
            </a:extLst>
          </p:cNvPr>
          <p:cNvSpPr/>
          <p:nvPr/>
        </p:nvSpPr>
        <p:spPr>
          <a:xfrm>
            <a:off x="4580462" y="1642525"/>
            <a:ext cx="1921934" cy="10391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4EAA95-5C72-45A9-9DA3-6414310B9F4A}"/>
              </a:ext>
            </a:extLst>
          </p:cNvPr>
          <p:cNvSpPr/>
          <p:nvPr/>
        </p:nvSpPr>
        <p:spPr>
          <a:xfrm>
            <a:off x="4642245" y="3352797"/>
            <a:ext cx="1921934" cy="1039112"/>
          </a:xfrm>
          <a:prstGeom prst="roundRect">
            <a:avLst/>
          </a:prstGeom>
          <a:solidFill>
            <a:srgbClr val="F2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Propensity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AB35-AD1D-41AC-91E7-5B4FD7246073}"/>
              </a:ext>
            </a:extLst>
          </p:cNvPr>
          <p:cNvCxnSpPr/>
          <p:nvPr/>
        </p:nvCxnSpPr>
        <p:spPr>
          <a:xfrm>
            <a:off x="5541429" y="2808640"/>
            <a:ext cx="0" cy="451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3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822522" y="2465513"/>
            <a:ext cx="2029484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Demographics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6F5A52CF-9B0A-4696-A913-68AD509F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1574799"/>
            <a:ext cx="914400" cy="91440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A1548FC-BB9A-40D4-B5B7-828E4225E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3183466"/>
            <a:ext cx="914400" cy="914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C40EA31-DEFB-457B-AE30-01423E785793}"/>
              </a:ext>
            </a:extLst>
          </p:cNvPr>
          <p:cNvSpPr/>
          <p:nvPr/>
        </p:nvSpPr>
        <p:spPr>
          <a:xfrm>
            <a:off x="2709331" y="203199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D1649-04DF-46F0-AF3D-B8D360F90F36}"/>
              </a:ext>
            </a:extLst>
          </p:cNvPr>
          <p:cNvSpPr/>
          <p:nvPr/>
        </p:nvSpPr>
        <p:spPr>
          <a:xfrm>
            <a:off x="2709331" y="3509432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70D92-2286-4A83-91E4-301A2457B41C}"/>
              </a:ext>
            </a:extLst>
          </p:cNvPr>
          <p:cNvSpPr/>
          <p:nvPr/>
        </p:nvSpPr>
        <p:spPr>
          <a:xfrm>
            <a:off x="679847" y="4081790"/>
            <a:ext cx="231483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Website Actions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0F7B80-8DD1-4D3D-BA9F-84A548836D0C}"/>
              </a:ext>
            </a:extLst>
          </p:cNvPr>
          <p:cNvSpPr/>
          <p:nvPr/>
        </p:nvSpPr>
        <p:spPr>
          <a:xfrm>
            <a:off x="4013196" y="1371594"/>
            <a:ext cx="3107267" cy="326813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1EBD9-FC3A-41AE-A31E-EC25FB412718}"/>
              </a:ext>
            </a:extLst>
          </p:cNvPr>
          <p:cNvSpPr/>
          <p:nvPr/>
        </p:nvSpPr>
        <p:spPr>
          <a:xfrm>
            <a:off x="4580462" y="1642525"/>
            <a:ext cx="1921934" cy="10391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4EAA95-5C72-45A9-9DA3-6414310B9F4A}"/>
              </a:ext>
            </a:extLst>
          </p:cNvPr>
          <p:cNvSpPr/>
          <p:nvPr/>
        </p:nvSpPr>
        <p:spPr>
          <a:xfrm>
            <a:off x="4642245" y="3352797"/>
            <a:ext cx="1921934" cy="1039112"/>
          </a:xfrm>
          <a:prstGeom prst="roundRect">
            <a:avLst/>
          </a:prstGeom>
          <a:solidFill>
            <a:srgbClr val="F2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Propensity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AB35-AD1D-41AC-91E7-5B4FD7246073}"/>
              </a:ext>
            </a:extLst>
          </p:cNvPr>
          <p:cNvCxnSpPr/>
          <p:nvPr/>
        </p:nvCxnSpPr>
        <p:spPr>
          <a:xfrm>
            <a:off x="5541429" y="2808640"/>
            <a:ext cx="0" cy="451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42993A-DE96-4977-AA7D-88513720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067918"/>
              </p:ext>
            </p:extLst>
          </p:nvPr>
        </p:nvGraphicFramePr>
        <p:xfrm>
          <a:off x="8373543" y="1039205"/>
          <a:ext cx="3055500" cy="4543212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550162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Action Sequence</a:t>
                      </a:r>
                    </a:p>
                  </a:txBody>
                  <a:tcPr>
                    <a:solidFill>
                      <a:srgbClr val="F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Will</a:t>
                      </a:r>
                    </a:p>
                    <a:p>
                      <a:pPr algn="ctr"/>
                      <a:r>
                        <a:rPr lang="en-US" sz="2400" dirty="0"/>
                        <a:t>Buy?</a:t>
                      </a:r>
                    </a:p>
                  </a:txBody>
                  <a:tcPr>
                    <a:solidFill>
                      <a:srgbClr val="F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Viewed Summary</a:t>
                      </a:r>
                    </a:p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Clicked Similar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8990B31-5913-4C7D-9267-3F8869C0CD57}"/>
              </a:ext>
            </a:extLst>
          </p:cNvPr>
          <p:cNvSpPr/>
          <p:nvPr/>
        </p:nvSpPr>
        <p:spPr>
          <a:xfrm>
            <a:off x="8212172" y="129191"/>
            <a:ext cx="33368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Propensity Score</a:t>
            </a:r>
          </a:p>
          <a:p>
            <a:pPr algn="ctr"/>
            <a:r>
              <a:rPr lang="en-US" sz="1600" b="1" dirty="0"/>
              <a:t>(how likely they are to buy from you)</a:t>
            </a:r>
            <a:endParaRPr lang="en-US" sz="16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712787B-120B-4FB4-B4D3-4F6A81B541DB}"/>
              </a:ext>
            </a:extLst>
          </p:cNvPr>
          <p:cNvSpPr/>
          <p:nvPr/>
        </p:nvSpPr>
        <p:spPr>
          <a:xfrm>
            <a:off x="7357545" y="286172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4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7E391-E292-462D-89C2-9B7ED0D58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019"/>
            <a:ext cx="12192000" cy="50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62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822522" y="2465513"/>
            <a:ext cx="2029484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Demographics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6F5A52CF-9B0A-4696-A913-68AD509F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1574799"/>
            <a:ext cx="914400" cy="91440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A1548FC-BB9A-40D4-B5B7-828E4225E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3183466"/>
            <a:ext cx="914400" cy="914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C40EA31-DEFB-457B-AE30-01423E785793}"/>
              </a:ext>
            </a:extLst>
          </p:cNvPr>
          <p:cNvSpPr/>
          <p:nvPr/>
        </p:nvSpPr>
        <p:spPr>
          <a:xfrm>
            <a:off x="2709331" y="203199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D1649-04DF-46F0-AF3D-B8D360F90F36}"/>
              </a:ext>
            </a:extLst>
          </p:cNvPr>
          <p:cNvSpPr/>
          <p:nvPr/>
        </p:nvSpPr>
        <p:spPr>
          <a:xfrm>
            <a:off x="2709331" y="3509432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70D92-2286-4A83-91E4-301A2457B41C}"/>
              </a:ext>
            </a:extLst>
          </p:cNvPr>
          <p:cNvSpPr/>
          <p:nvPr/>
        </p:nvSpPr>
        <p:spPr>
          <a:xfrm>
            <a:off x="679847" y="4081790"/>
            <a:ext cx="231483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Website Actions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0F7B80-8DD1-4D3D-BA9F-84A548836D0C}"/>
              </a:ext>
            </a:extLst>
          </p:cNvPr>
          <p:cNvSpPr/>
          <p:nvPr/>
        </p:nvSpPr>
        <p:spPr>
          <a:xfrm>
            <a:off x="4013196" y="1371594"/>
            <a:ext cx="3107267" cy="326813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1EBD9-FC3A-41AE-A31E-EC25FB412718}"/>
              </a:ext>
            </a:extLst>
          </p:cNvPr>
          <p:cNvSpPr/>
          <p:nvPr/>
        </p:nvSpPr>
        <p:spPr>
          <a:xfrm>
            <a:off x="4580462" y="1642525"/>
            <a:ext cx="1921934" cy="10391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4EAA95-5C72-45A9-9DA3-6414310B9F4A}"/>
              </a:ext>
            </a:extLst>
          </p:cNvPr>
          <p:cNvSpPr/>
          <p:nvPr/>
        </p:nvSpPr>
        <p:spPr>
          <a:xfrm>
            <a:off x="4642245" y="3352797"/>
            <a:ext cx="1921934" cy="1039112"/>
          </a:xfrm>
          <a:prstGeom prst="roundRect">
            <a:avLst/>
          </a:prstGeom>
          <a:solidFill>
            <a:srgbClr val="F2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Propensity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AB35-AD1D-41AC-91E7-5B4FD7246073}"/>
              </a:ext>
            </a:extLst>
          </p:cNvPr>
          <p:cNvCxnSpPr/>
          <p:nvPr/>
        </p:nvCxnSpPr>
        <p:spPr>
          <a:xfrm>
            <a:off x="5541429" y="2808640"/>
            <a:ext cx="0" cy="451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42993A-DE96-4977-AA7D-88513720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204300"/>
              </p:ext>
            </p:extLst>
          </p:nvPr>
        </p:nvGraphicFramePr>
        <p:xfrm>
          <a:off x="8373543" y="1039205"/>
          <a:ext cx="3055500" cy="4830231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550162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Customer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Score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Sara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.73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Al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.38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Roberta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.92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Theresa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.47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Alice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.24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Bobby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.82</a:t>
                      </a:r>
                    </a:p>
                  </a:txBody>
                  <a:tcPr>
                    <a:lnR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02179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8990B31-5913-4C7D-9267-3F8869C0CD57}"/>
              </a:ext>
            </a:extLst>
          </p:cNvPr>
          <p:cNvSpPr/>
          <p:nvPr/>
        </p:nvSpPr>
        <p:spPr>
          <a:xfrm>
            <a:off x="8212172" y="129191"/>
            <a:ext cx="33368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Propensity Score</a:t>
            </a:r>
          </a:p>
          <a:p>
            <a:pPr algn="ctr"/>
            <a:r>
              <a:rPr lang="en-US" sz="1600" b="1" dirty="0"/>
              <a:t>(how likely they are to buy from you)</a:t>
            </a:r>
            <a:endParaRPr lang="en-US" sz="16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712787B-120B-4FB4-B4D3-4F6A81B541DB}"/>
              </a:ext>
            </a:extLst>
          </p:cNvPr>
          <p:cNvSpPr/>
          <p:nvPr/>
        </p:nvSpPr>
        <p:spPr>
          <a:xfrm>
            <a:off x="7357545" y="286172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29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57110"/>
              </p:ext>
            </p:extLst>
          </p:nvPr>
        </p:nvGraphicFramePr>
        <p:xfrm>
          <a:off x="1579986" y="2284302"/>
          <a:ext cx="9032028" cy="138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?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4970978" y="1534662"/>
            <a:ext cx="2378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New 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389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689101"/>
              </p:ext>
            </p:extLst>
          </p:nvPr>
        </p:nvGraphicFramePr>
        <p:xfrm>
          <a:off x="1579986" y="2284302"/>
          <a:ext cx="9032028" cy="138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.03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EE613C7-F86E-42F6-8260-F404BBD0AC10}"/>
              </a:ext>
            </a:extLst>
          </p:cNvPr>
          <p:cNvSpPr/>
          <p:nvPr/>
        </p:nvSpPr>
        <p:spPr>
          <a:xfrm>
            <a:off x="9298310" y="3706122"/>
            <a:ext cx="122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5A888-8673-45EE-94E6-84ADD9EF02C9}"/>
              </a:ext>
            </a:extLst>
          </p:cNvPr>
          <p:cNvSpPr/>
          <p:nvPr/>
        </p:nvSpPr>
        <p:spPr>
          <a:xfrm>
            <a:off x="4970978" y="1534662"/>
            <a:ext cx="2378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New 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9117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546208"/>
              </p:ext>
            </p:extLst>
          </p:nvPr>
        </p:nvGraphicFramePr>
        <p:xfrm>
          <a:off x="1579986" y="2284302"/>
          <a:ext cx="9032028" cy="138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.09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67032DE-AC30-408A-BCD4-68AC87EDDD03}"/>
              </a:ext>
            </a:extLst>
          </p:cNvPr>
          <p:cNvSpPr/>
          <p:nvPr/>
        </p:nvSpPr>
        <p:spPr>
          <a:xfrm>
            <a:off x="9298310" y="3706122"/>
            <a:ext cx="122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C40FEE-CC59-4024-A03B-CDBE0307B996}"/>
              </a:ext>
            </a:extLst>
          </p:cNvPr>
          <p:cNvSpPr/>
          <p:nvPr/>
        </p:nvSpPr>
        <p:spPr>
          <a:xfrm>
            <a:off x="4970978" y="1534662"/>
            <a:ext cx="2378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New 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529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547906"/>
              </p:ext>
            </p:extLst>
          </p:nvPr>
        </p:nvGraphicFramePr>
        <p:xfrm>
          <a:off x="1579986" y="2284302"/>
          <a:ext cx="9032028" cy="138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.27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67032DE-AC30-408A-BCD4-68AC87EDDD03}"/>
              </a:ext>
            </a:extLst>
          </p:cNvPr>
          <p:cNvSpPr/>
          <p:nvPr/>
        </p:nvSpPr>
        <p:spPr>
          <a:xfrm>
            <a:off x="9298310" y="3706122"/>
            <a:ext cx="122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86B45-F247-4C24-9E30-33A389731C8A}"/>
              </a:ext>
            </a:extLst>
          </p:cNvPr>
          <p:cNvSpPr/>
          <p:nvPr/>
        </p:nvSpPr>
        <p:spPr>
          <a:xfrm>
            <a:off x="4970978" y="1534662"/>
            <a:ext cx="2378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New 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1925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041802"/>
              </p:ext>
            </p:extLst>
          </p:nvPr>
        </p:nvGraphicFramePr>
        <p:xfrm>
          <a:off x="1579986" y="2284302"/>
          <a:ext cx="9032028" cy="138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.59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67032DE-AC30-408A-BCD4-68AC87EDDD03}"/>
              </a:ext>
            </a:extLst>
          </p:cNvPr>
          <p:cNvSpPr/>
          <p:nvPr/>
        </p:nvSpPr>
        <p:spPr>
          <a:xfrm>
            <a:off x="9298310" y="3706122"/>
            <a:ext cx="122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Probability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48CE4-0686-44AA-8EC5-23AFE8CEA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202" y="3020373"/>
            <a:ext cx="643995" cy="6439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873C9C-F9E0-4C7A-8C0C-CF053170CF71}"/>
              </a:ext>
            </a:extLst>
          </p:cNvPr>
          <p:cNvSpPr/>
          <p:nvPr/>
        </p:nvSpPr>
        <p:spPr>
          <a:xfrm>
            <a:off x="4970978" y="1534662"/>
            <a:ext cx="23780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New Customer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4221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5612CC-E55F-4EF3-888F-BC34D433F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009775"/>
            <a:ext cx="6648450" cy="2838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449966-7969-4D54-B5DD-3FEB95D05340}"/>
              </a:ext>
            </a:extLst>
          </p:cNvPr>
          <p:cNvSpPr/>
          <p:nvPr/>
        </p:nvSpPr>
        <p:spPr>
          <a:xfrm>
            <a:off x="5330565" y="570095"/>
            <a:ext cx="14991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58595B"/>
                </a:solidFill>
              </a:rPr>
              <a:t>Chat</a:t>
            </a:r>
            <a:endParaRPr lang="en-US" sz="5400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48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16BDB8-4A30-4B51-BD98-6218525F9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972116"/>
              </p:ext>
            </p:extLst>
          </p:nvPr>
        </p:nvGraphicFramePr>
        <p:xfrm>
          <a:off x="2032000" y="1684856"/>
          <a:ext cx="8127999" cy="466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034376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90582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0115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Day of the Week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Offers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Conversion%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1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Sunday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736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17.8%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1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Monday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707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15.7%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10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Tuesday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767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19.3%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2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Wednesday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732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15.0%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99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Thursday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712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Friday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741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06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Saturday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605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33.4%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3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5000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19.1%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4808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459BAC6-926F-4099-A750-36569B9ABC2F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C95D3-4482-4B01-B722-C93073A210A5}"/>
              </a:ext>
            </a:extLst>
          </p:cNvPr>
          <p:cNvSpPr txBox="1"/>
          <p:nvPr/>
        </p:nvSpPr>
        <p:spPr>
          <a:xfrm>
            <a:off x="3521144" y="319395"/>
            <a:ext cx="514971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3855426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16BDB8-4A30-4B51-BD98-6218525F96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1684856"/>
          <a:ext cx="8127999" cy="466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034376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90582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0115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Day of the Week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Offers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Conversion%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1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Sunday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736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17.8%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1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Monday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707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15.7%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10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Tuesday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767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19.3%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2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Wednesday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732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15.0%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99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Thursday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712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Friday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741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17.3%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06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Saturday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605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33.4%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3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5000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19.1%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4808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459BAC6-926F-4099-A750-36569B9ABC2F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C95D3-4482-4B01-B722-C93073A210A5}"/>
              </a:ext>
            </a:extLst>
          </p:cNvPr>
          <p:cNvSpPr txBox="1"/>
          <p:nvPr/>
        </p:nvSpPr>
        <p:spPr>
          <a:xfrm>
            <a:off x="3521144" y="319395"/>
            <a:ext cx="514971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2576703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60BBFD-B9B5-476E-901F-11AC5B027E17}"/>
              </a:ext>
            </a:extLst>
          </p:cNvPr>
          <p:cNvSpPr txBox="1"/>
          <p:nvPr/>
        </p:nvSpPr>
        <p:spPr>
          <a:xfrm>
            <a:off x="3999502" y="844333"/>
            <a:ext cx="41929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Decision Analysis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5B3A2B2-6576-47E8-AF6C-4AC2DD8F3542}"/>
              </a:ext>
            </a:extLst>
          </p:cNvPr>
          <p:cNvSpPr/>
          <p:nvPr/>
        </p:nvSpPr>
        <p:spPr>
          <a:xfrm>
            <a:off x="2848036" y="1761064"/>
            <a:ext cx="6495925" cy="4368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32BFB9-99F0-4DE5-B1C1-5EBE6E7409B6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095999" y="1761064"/>
            <a:ext cx="0" cy="4368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17944F-BFC5-47D1-8274-52327C906A02}"/>
              </a:ext>
            </a:extLst>
          </p:cNvPr>
          <p:cNvCxnSpPr>
            <a:stCxn id="3" idx="1"/>
            <a:endCxn id="3" idx="3"/>
          </p:cNvCxnSpPr>
          <p:nvPr/>
        </p:nvCxnSpPr>
        <p:spPr>
          <a:xfrm>
            <a:off x="2848036" y="3945464"/>
            <a:ext cx="64959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AB26-5D51-4774-B55B-77048625F1C0}"/>
              </a:ext>
            </a:extLst>
          </p:cNvPr>
          <p:cNvSpPr/>
          <p:nvPr/>
        </p:nvSpPr>
        <p:spPr>
          <a:xfrm>
            <a:off x="3872302" y="2468544"/>
            <a:ext cx="11086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Cost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30F872-55A9-49A0-B96F-9A6B918D6D29}"/>
              </a:ext>
            </a:extLst>
          </p:cNvPr>
          <p:cNvSpPr/>
          <p:nvPr/>
        </p:nvSpPr>
        <p:spPr>
          <a:xfrm>
            <a:off x="6668699" y="2473288"/>
            <a:ext cx="19313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Benefits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E8161D-19C2-445B-8ED4-F716CA82DB37}"/>
              </a:ext>
            </a:extLst>
          </p:cNvPr>
          <p:cNvSpPr/>
          <p:nvPr/>
        </p:nvSpPr>
        <p:spPr>
          <a:xfrm>
            <a:off x="6668699" y="4513758"/>
            <a:ext cx="17803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Threats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857BAC-0735-4BA9-84AA-29D0C4501B84}"/>
              </a:ext>
            </a:extLst>
          </p:cNvPr>
          <p:cNvSpPr/>
          <p:nvPr/>
        </p:nvSpPr>
        <p:spPr>
          <a:xfrm>
            <a:off x="2889692" y="4513757"/>
            <a:ext cx="31646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Opportunities</a:t>
            </a:r>
            <a:endParaRPr lang="en-US" sz="40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14187E8-8419-4B8F-8983-AA5440754088}"/>
              </a:ext>
            </a:extLst>
          </p:cNvPr>
          <p:cNvSpPr/>
          <p:nvPr/>
        </p:nvSpPr>
        <p:spPr>
          <a:xfrm>
            <a:off x="5088467" y="3556000"/>
            <a:ext cx="1998128" cy="70786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F97605-C5BC-457C-A8AF-F3555FC9BA70}"/>
              </a:ext>
            </a:extLst>
          </p:cNvPr>
          <p:cNvSpPr/>
          <p:nvPr/>
        </p:nvSpPr>
        <p:spPr>
          <a:xfrm>
            <a:off x="5069170" y="3760798"/>
            <a:ext cx="2031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Saturday Campaign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9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302D35-4B48-4392-9F18-60253B5E6C0B}"/>
              </a:ext>
            </a:extLst>
          </p:cNvPr>
          <p:cNvSpPr txBox="1"/>
          <p:nvPr/>
        </p:nvSpPr>
        <p:spPr>
          <a:xfrm>
            <a:off x="4050302" y="1733333"/>
            <a:ext cx="409139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Business Metrics</a:t>
            </a:r>
          </a:p>
        </p:txBody>
      </p:sp>
    </p:spTree>
    <p:extLst>
      <p:ext uri="{BB962C8B-B14F-4D97-AF65-F5344CB8AC3E}">
        <p14:creationId xmlns:p14="http://schemas.microsoft.com/office/powerpoint/2010/main" val="2734440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9DF5FA-7AA4-4BA2-8385-732DD7B738F3}"/>
              </a:ext>
            </a:extLst>
          </p:cNvPr>
          <p:cNvSpPr txBox="1">
            <a:spLocks/>
          </p:cNvSpPr>
          <p:nvPr/>
        </p:nvSpPr>
        <p:spPr>
          <a:xfrm>
            <a:off x="4391552" y="1001696"/>
            <a:ext cx="3408895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Data Analyst</a:t>
            </a:r>
          </a:p>
        </p:txBody>
      </p:sp>
      <p:pic>
        <p:nvPicPr>
          <p:cNvPr id="5" name="Picture 2" descr="Image result for python programming language">
            <a:extLst>
              <a:ext uri="{FF2B5EF4-FFF2-40B4-BE49-F238E27FC236}">
                <a16:creationId xmlns:a16="http://schemas.microsoft.com/office/drawing/2014/main" id="{CE2ED946-9B6C-40A3-B652-E28632686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567" y="2420936"/>
            <a:ext cx="4422865" cy="130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4B3B98-603E-4EFA-82D2-17CBBF254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904" y="4290079"/>
            <a:ext cx="2545296" cy="17153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74BEEA-0BA9-4A59-B875-3B408EE7EC7A}"/>
              </a:ext>
            </a:extLst>
          </p:cNvPr>
          <p:cNvSpPr txBox="1">
            <a:spLocks/>
          </p:cNvSpPr>
          <p:nvPr/>
        </p:nvSpPr>
        <p:spPr>
          <a:xfrm>
            <a:off x="4933410" y="4591572"/>
            <a:ext cx="3408895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3391236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E83563-9180-474E-BF1E-4C798C38C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64"/>
            <a:ext cx="12192000" cy="60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44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E95D-2165-4E3A-97FE-E9F8D96B9FD1}"/>
              </a:ext>
            </a:extLst>
          </p:cNvPr>
          <p:cNvSpPr txBox="1">
            <a:spLocks/>
          </p:cNvSpPr>
          <p:nvPr/>
        </p:nvSpPr>
        <p:spPr>
          <a:xfrm>
            <a:off x="4265757" y="231232"/>
            <a:ext cx="3660484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Data</a:t>
            </a:r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Scientist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93CB1-7836-4004-8D29-D83B48369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5718" b="4150"/>
          <a:stretch/>
        </p:blipFill>
        <p:spPr>
          <a:xfrm>
            <a:off x="2519659" y="1326738"/>
            <a:ext cx="7152682" cy="529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94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0BBE9-7E93-4287-9077-03E28491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14" y="0"/>
            <a:ext cx="9177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36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29C8F-4A96-421E-8BE2-DB434E94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384" y="0"/>
            <a:ext cx="9141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0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A500E-9C0C-4E14-8686-FA434D67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681" y="1720054"/>
            <a:ext cx="2143125" cy="21431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57C724-DB2C-4EDC-9387-F9C1222873FC}"/>
              </a:ext>
            </a:extLst>
          </p:cNvPr>
          <p:cNvGrpSpPr/>
          <p:nvPr/>
        </p:nvGrpSpPr>
        <p:grpSpPr>
          <a:xfrm>
            <a:off x="897466" y="1923254"/>
            <a:ext cx="3610093" cy="2566458"/>
            <a:chOff x="956733" y="862542"/>
            <a:chExt cx="2599267" cy="18478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5F9279-FC8A-4DE8-9EA4-D92FDA9C9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112" y="862542"/>
              <a:ext cx="2466975" cy="1847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1F36E0-E0A9-4DDC-90CB-30FE2A6CB905}"/>
                </a:ext>
              </a:extLst>
            </p:cNvPr>
            <p:cNvSpPr/>
            <p:nvPr/>
          </p:nvSpPr>
          <p:spPr>
            <a:xfrm>
              <a:off x="956733" y="2226733"/>
              <a:ext cx="2599267" cy="483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7C831DD-47EE-438B-A882-1F56D777A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750487"/>
            <a:ext cx="2779922" cy="208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09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5109192" y="196928"/>
            <a:ext cx="1973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Comparison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3DF83C-3370-4C44-A0D0-A675AAAA1E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9754" y="999553"/>
          <a:ext cx="9352492" cy="5545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919">
                  <a:extLst>
                    <a:ext uri="{9D8B030D-6E8A-4147-A177-3AD203B41FA5}">
                      <a16:colId xmlns:a16="http://schemas.microsoft.com/office/drawing/2014/main" val="1685957608"/>
                    </a:ext>
                  </a:extLst>
                </a:gridCol>
                <a:gridCol w="1481993">
                  <a:extLst>
                    <a:ext uri="{9D8B030D-6E8A-4147-A177-3AD203B41FA5}">
                      <a16:colId xmlns:a16="http://schemas.microsoft.com/office/drawing/2014/main" val="4233887981"/>
                    </a:ext>
                  </a:extLst>
                </a:gridCol>
                <a:gridCol w="1466715">
                  <a:extLst>
                    <a:ext uri="{9D8B030D-6E8A-4147-A177-3AD203B41FA5}">
                      <a16:colId xmlns:a16="http://schemas.microsoft.com/office/drawing/2014/main" val="1565304827"/>
                    </a:ext>
                  </a:extLst>
                </a:gridCol>
                <a:gridCol w="1273200">
                  <a:extLst>
                    <a:ext uri="{9D8B030D-6E8A-4147-A177-3AD203B41FA5}">
                      <a16:colId xmlns:a16="http://schemas.microsoft.com/office/drawing/2014/main" val="3742415766"/>
                    </a:ext>
                  </a:extLst>
                </a:gridCol>
                <a:gridCol w="1354665">
                  <a:extLst>
                    <a:ext uri="{9D8B030D-6E8A-4147-A177-3AD203B41FA5}">
                      <a16:colId xmlns:a16="http://schemas.microsoft.com/office/drawing/2014/main" val="2438021357"/>
                    </a:ext>
                  </a:extLst>
                </a:gridCol>
              </a:tblGrid>
              <a:tr h="8923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3736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Integrate Data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638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Build Data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9386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 and Transform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8027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329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80211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09335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55766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Specialized Domain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4524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290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5109192" y="196928"/>
            <a:ext cx="1973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Comparison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3DF83C-3370-4C44-A0D0-A675AAAA1E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9754" y="999553"/>
          <a:ext cx="9352492" cy="5545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919">
                  <a:extLst>
                    <a:ext uri="{9D8B030D-6E8A-4147-A177-3AD203B41FA5}">
                      <a16:colId xmlns:a16="http://schemas.microsoft.com/office/drawing/2014/main" val="1685957608"/>
                    </a:ext>
                  </a:extLst>
                </a:gridCol>
                <a:gridCol w="1481993">
                  <a:extLst>
                    <a:ext uri="{9D8B030D-6E8A-4147-A177-3AD203B41FA5}">
                      <a16:colId xmlns:a16="http://schemas.microsoft.com/office/drawing/2014/main" val="4233887981"/>
                    </a:ext>
                  </a:extLst>
                </a:gridCol>
                <a:gridCol w="1466715">
                  <a:extLst>
                    <a:ext uri="{9D8B030D-6E8A-4147-A177-3AD203B41FA5}">
                      <a16:colId xmlns:a16="http://schemas.microsoft.com/office/drawing/2014/main" val="1565304827"/>
                    </a:ext>
                  </a:extLst>
                </a:gridCol>
                <a:gridCol w="1273200">
                  <a:extLst>
                    <a:ext uri="{9D8B030D-6E8A-4147-A177-3AD203B41FA5}">
                      <a16:colId xmlns:a16="http://schemas.microsoft.com/office/drawing/2014/main" val="3742415766"/>
                    </a:ext>
                  </a:extLst>
                </a:gridCol>
                <a:gridCol w="1354665">
                  <a:extLst>
                    <a:ext uri="{9D8B030D-6E8A-4147-A177-3AD203B41FA5}">
                      <a16:colId xmlns:a16="http://schemas.microsoft.com/office/drawing/2014/main" val="2438021357"/>
                    </a:ext>
                  </a:extLst>
                </a:gridCol>
              </a:tblGrid>
              <a:tr h="8923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3736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Integrate Data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638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Build Data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9386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 and Transform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8027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329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80211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09335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55766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Specialized Domain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4524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3866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5109192" y="196928"/>
            <a:ext cx="1973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Comparison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3DF83C-3370-4C44-A0D0-A675AAAA1E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9754" y="999553"/>
          <a:ext cx="9352492" cy="5545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919">
                  <a:extLst>
                    <a:ext uri="{9D8B030D-6E8A-4147-A177-3AD203B41FA5}">
                      <a16:colId xmlns:a16="http://schemas.microsoft.com/office/drawing/2014/main" val="1685957608"/>
                    </a:ext>
                  </a:extLst>
                </a:gridCol>
                <a:gridCol w="1481993">
                  <a:extLst>
                    <a:ext uri="{9D8B030D-6E8A-4147-A177-3AD203B41FA5}">
                      <a16:colId xmlns:a16="http://schemas.microsoft.com/office/drawing/2014/main" val="4233887981"/>
                    </a:ext>
                  </a:extLst>
                </a:gridCol>
                <a:gridCol w="1466715">
                  <a:extLst>
                    <a:ext uri="{9D8B030D-6E8A-4147-A177-3AD203B41FA5}">
                      <a16:colId xmlns:a16="http://schemas.microsoft.com/office/drawing/2014/main" val="1565304827"/>
                    </a:ext>
                  </a:extLst>
                </a:gridCol>
                <a:gridCol w="1273200">
                  <a:extLst>
                    <a:ext uri="{9D8B030D-6E8A-4147-A177-3AD203B41FA5}">
                      <a16:colId xmlns:a16="http://schemas.microsoft.com/office/drawing/2014/main" val="3742415766"/>
                    </a:ext>
                  </a:extLst>
                </a:gridCol>
                <a:gridCol w="1354665">
                  <a:extLst>
                    <a:ext uri="{9D8B030D-6E8A-4147-A177-3AD203B41FA5}">
                      <a16:colId xmlns:a16="http://schemas.microsoft.com/office/drawing/2014/main" val="2438021357"/>
                    </a:ext>
                  </a:extLst>
                </a:gridCol>
              </a:tblGrid>
              <a:tr h="8923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3736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Integrate Data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638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Build Data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9386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 and Transform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8027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329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80211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09335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55766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Specialized Domain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4524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612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5109192" y="196928"/>
            <a:ext cx="1973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Comparison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3DF83C-3370-4C44-A0D0-A675AAAA1E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9754" y="999553"/>
          <a:ext cx="9352492" cy="5545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919">
                  <a:extLst>
                    <a:ext uri="{9D8B030D-6E8A-4147-A177-3AD203B41FA5}">
                      <a16:colId xmlns:a16="http://schemas.microsoft.com/office/drawing/2014/main" val="1685957608"/>
                    </a:ext>
                  </a:extLst>
                </a:gridCol>
                <a:gridCol w="1481993">
                  <a:extLst>
                    <a:ext uri="{9D8B030D-6E8A-4147-A177-3AD203B41FA5}">
                      <a16:colId xmlns:a16="http://schemas.microsoft.com/office/drawing/2014/main" val="4233887981"/>
                    </a:ext>
                  </a:extLst>
                </a:gridCol>
                <a:gridCol w="1466715">
                  <a:extLst>
                    <a:ext uri="{9D8B030D-6E8A-4147-A177-3AD203B41FA5}">
                      <a16:colId xmlns:a16="http://schemas.microsoft.com/office/drawing/2014/main" val="1565304827"/>
                    </a:ext>
                  </a:extLst>
                </a:gridCol>
                <a:gridCol w="1273200">
                  <a:extLst>
                    <a:ext uri="{9D8B030D-6E8A-4147-A177-3AD203B41FA5}">
                      <a16:colId xmlns:a16="http://schemas.microsoft.com/office/drawing/2014/main" val="3742415766"/>
                    </a:ext>
                  </a:extLst>
                </a:gridCol>
                <a:gridCol w="1354665">
                  <a:extLst>
                    <a:ext uri="{9D8B030D-6E8A-4147-A177-3AD203B41FA5}">
                      <a16:colId xmlns:a16="http://schemas.microsoft.com/office/drawing/2014/main" val="2438021357"/>
                    </a:ext>
                  </a:extLst>
                </a:gridCol>
              </a:tblGrid>
              <a:tr h="8923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3736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Integrate Data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638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Build Data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9386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 and Transform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8027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329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80211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09335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55766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Specialized Domain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4524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45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77618-CD8D-49C4-8BEC-D57C88606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3865" y="0"/>
            <a:ext cx="460196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69A85C-29B3-4C13-A645-B7B476F29C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16"/>
          <a:stretch/>
        </p:blipFill>
        <p:spPr>
          <a:xfrm>
            <a:off x="7742438" y="0"/>
            <a:ext cx="4407228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77B8D80-E2B1-488B-A4C5-9515A1CC59C6}"/>
              </a:ext>
            </a:extLst>
          </p:cNvPr>
          <p:cNvSpPr/>
          <p:nvPr/>
        </p:nvSpPr>
        <p:spPr>
          <a:xfrm>
            <a:off x="5088467" y="2988732"/>
            <a:ext cx="1026614" cy="677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9196F-D28D-42ED-A413-433408733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76" y="2797159"/>
            <a:ext cx="1026614" cy="1026614"/>
          </a:xfrm>
          <a:prstGeom prst="rect">
            <a:avLst/>
          </a:prstGeom>
        </p:spPr>
      </p:pic>
      <p:pic>
        <p:nvPicPr>
          <p:cNvPr id="9" name="Picture 2" descr="Image result for excel">
            <a:extLst>
              <a:ext uri="{FF2B5EF4-FFF2-40B4-BE49-F238E27FC236}">
                <a16:creationId xmlns:a16="http://schemas.microsoft.com/office/drawing/2014/main" id="{C8459413-4481-4F8D-92BF-70990CC9E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411" y="2776901"/>
            <a:ext cx="1130766" cy="106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489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5109192" y="196928"/>
            <a:ext cx="1973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Comparison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3DF83C-3370-4C44-A0D0-A675AAAA1E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9754" y="999553"/>
          <a:ext cx="9352492" cy="5547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5919">
                  <a:extLst>
                    <a:ext uri="{9D8B030D-6E8A-4147-A177-3AD203B41FA5}">
                      <a16:colId xmlns:a16="http://schemas.microsoft.com/office/drawing/2014/main" val="1685957608"/>
                    </a:ext>
                  </a:extLst>
                </a:gridCol>
                <a:gridCol w="1481993">
                  <a:extLst>
                    <a:ext uri="{9D8B030D-6E8A-4147-A177-3AD203B41FA5}">
                      <a16:colId xmlns:a16="http://schemas.microsoft.com/office/drawing/2014/main" val="4233887981"/>
                    </a:ext>
                  </a:extLst>
                </a:gridCol>
                <a:gridCol w="1466715">
                  <a:extLst>
                    <a:ext uri="{9D8B030D-6E8A-4147-A177-3AD203B41FA5}">
                      <a16:colId xmlns:a16="http://schemas.microsoft.com/office/drawing/2014/main" val="1565304827"/>
                    </a:ext>
                  </a:extLst>
                </a:gridCol>
                <a:gridCol w="1273200">
                  <a:extLst>
                    <a:ext uri="{9D8B030D-6E8A-4147-A177-3AD203B41FA5}">
                      <a16:colId xmlns:a16="http://schemas.microsoft.com/office/drawing/2014/main" val="3742415766"/>
                    </a:ext>
                  </a:extLst>
                </a:gridCol>
                <a:gridCol w="1354665">
                  <a:extLst>
                    <a:ext uri="{9D8B030D-6E8A-4147-A177-3AD203B41FA5}">
                      <a16:colId xmlns:a16="http://schemas.microsoft.com/office/drawing/2014/main" val="2438021357"/>
                    </a:ext>
                  </a:extLst>
                </a:gridCol>
              </a:tblGrid>
              <a:tr h="89232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Engineering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Intelligence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3736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Integrate Data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2638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Build Data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9386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Process and Transform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88027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Store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33294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Dashboards/Reports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80211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Exploratory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09335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20000"/>
                          </a:solidFill>
                          <a:sym typeface="Webdings" panose="05030102010509060703" pitchFamily="18" charset="2"/>
                        </a:rPr>
                        <a:t></a:t>
                      </a:r>
                      <a:endParaRPr lang="en-US" sz="2800" b="1" dirty="0">
                        <a:solidFill>
                          <a:srgbClr val="F2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955766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Specialized Domain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20000"/>
                          </a:solidFill>
                          <a:sym typeface="Webdings" panose="05030102010509060703" pitchFamily="18" charset="2"/>
                        </a:rPr>
                        <a:t></a:t>
                      </a:r>
                      <a:endParaRPr lang="en-US" sz="2800" b="1" dirty="0">
                        <a:solidFill>
                          <a:srgbClr val="F2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45243"/>
                  </a:ext>
                </a:extLst>
              </a:tr>
              <a:tr h="5169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Business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ym typeface="Webdings" panose="05030102010509060703" pitchFamily="18" charset="2"/>
                        </a:rPr>
                        <a:t>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37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957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222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794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769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587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9C9F-D155-43E0-9B79-3CD8625BCAA5}"/>
              </a:ext>
            </a:extLst>
          </p:cNvPr>
          <p:cNvSpPr txBox="1">
            <a:spLocks/>
          </p:cNvSpPr>
          <p:nvPr/>
        </p:nvSpPr>
        <p:spPr>
          <a:xfrm>
            <a:off x="4391552" y="1865296"/>
            <a:ext cx="3408895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37935199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10320-968F-4EF3-9572-8CA045AD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604837"/>
            <a:ext cx="99536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05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56EBA3-9043-41AC-BF6E-2ADCEA36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66" y="1558290"/>
            <a:ext cx="9707468" cy="37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93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0C522B-601F-4987-ACC0-CE618F0D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35" y="562384"/>
            <a:ext cx="5866130" cy="607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660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BE5EE7D-1F46-46B5-A2E0-97132FDF201A}"/>
              </a:ext>
            </a:extLst>
          </p:cNvPr>
          <p:cNvGrpSpPr/>
          <p:nvPr/>
        </p:nvGrpSpPr>
        <p:grpSpPr>
          <a:xfrm>
            <a:off x="755630" y="335280"/>
            <a:ext cx="10887730" cy="6396037"/>
            <a:chOff x="755630" y="335280"/>
            <a:chExt cx="10887730" cy="63960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C3673DB-8268-4DAE-AB9B-5DE79BE4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30" y="487680"/>
              <a:ext cx="10680739" cy="624363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D4FDA9-7CB5-42BD-9B41-00A15E90CA3B}"/>
                </a:ext>
              </a:extLst>
            </p:cNvPr>
            <p:cNvSpPr/>
            <p:nvPr/>
          </p:nvSpPr>
          <p:spPr>
            <a:xfrm>
              <a:off x="11365249" y="335280"/>
              <a:ext cx="278111" cy="6396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51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7A460-D0CA-48E4-BECE-3F5EC19BF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6" y="0"/>
            <a:ext cx="11212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02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582114-83EE-4FBE-8A55-EF80A3D6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52400"/>
            <a:ext cx="97917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5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A629B-0683-400D-A5D0-B3980BB6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22" y="449232"/>
            <a:ext cx="10358755" cy="64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43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283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49EE7-7890-4641-9326-9001E02A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94" y="0"/>
            <a:ext cx="9214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78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22294-7DDD-448C-AC36-9438C083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63" y="0"/>
            <a:ext cx="923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58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31E09-0E2B-4FC1-88EE-C377957A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03" y="798021"/>
            <a:ext cx="5426393" cy="52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00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1A4AC-59DD-4F71-B99E-97E1CD7A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7" y="0"/>
            <a:ext cx="9160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53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C8AF8F-702D-44E9-A1FC-E478A6C4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61" y="0"/>
            <a:ext cx="917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8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49EE33-8678-4AEE-ACC0-40BD1F42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28" y="0"/>
            <a:ext cx="9144000" cy="68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51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0BE39-E486-4281-8CB4-A6282CFC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16" y="0"/>
            <a:ext cx="9140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3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E3253-C829-44EC-BAF5-A80B8C225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3" y="438684"/>
            <a:ext cx="10118834" cy="63161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98F23B-CF55-41AD-81D7-91E046C7CEC4}"/>
              </a:ext>
            </a:extLst>
          </p:cNvPr>
          <p:cNvSpPr/>
          <p:nvPr/>
        </p:nvSpPr>
        <p:spPr>
          <a:xfrm>
            <a:off x="4614333" y="423340"/>
            <a:ext cx="3056467" cy="440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7559C-25D7-4FAA-B1CA-66714E75B393}"/>
              </a:ext>
            </a:extLst>
          </p:cNvPr>
          <p:cNvSpPr/>
          <p:nvPr/>
        </p:nvSpPr>
        <p:spPr>
          <a:xfrm>
            <a:off x="4998059" y="103184"/>
            <a:ext cx="20208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Dashboard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1526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96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FEF77-C8FF-41F5-BA5E-FC056160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72" y="0"/>
            <a:ext cx="9168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752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1377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D2942CF-F565-4ECF-90EC-FA219918B653}"/>
              </a:ext>
            </a:extLst>
          </p:cNvPr>
          <p:cNvSpPr/>
          <p:nvPr/>
        </p:nvSpPr>
        <p:spPr>
          <a:xfrm>
            <a:off x="0" y="-67733"/>
            <a:ext cx="12192000" cy="885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06612-94A8-4F55-8666-941653F67AEC}"/>
              </a:ext>
            </a:extLst>
          </p:cNvPr>
          <p:cNvSpPr txBox="1"/>
          <p:nvPr/>
        </p:nvSpPr>
        <p:spPr>
          <a:xfrm>
            <a:off x="2406774" y="73869"/>
            <a:ext cx="73784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Analytics vs. Data Science</a:t>
            </a:r>
          </a:p>
        </p:txBody>
      </p:sp>
    </p:spTree>
    <p:extLst>
      <p:ext uri="{BB962C8B-B14F-4D97-AF65-F5344CB8AC3E}">
        <p14:creationId xmlns:p14="http://schemas.microsoft.com/office/powerpoint/2010/main" val="1988873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B15C28-1AC8-4B90-93CF-B8427353A1A4}"/>
              </a:ext>
            </a:extLst>
          </p:cNvPr>
          <p:cNvSpPr txBox="1"/>
          <p:nvPr/>
        </p:nvSpPr>
        <p:spPr>
          <a:xfrm>
            <a:off x="3564963" y="5162333"/>
            <a:ext cx="72723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Business Intelligence Analyst</a:t>
            </a:r>
          </a:p>
        </p:txBody>
      </p:sp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51C1493B-BDBA-45B6-8643-6994B419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867" y="5162333"/>
            <a:ext cx="914400" cy="914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2942CF-F565-4ECF-90EC-FA219918B653}"/>
              </a:ext>
            </a:extLst>
          </p:cNvPr>
          <p:cNvSpPr/>
          <p:nvPr/>
        </p:nvSpPr>
        <p:spPr>
          <a:xfrm>
            <a:off x="0" y="-67733"/>
            <a:ext cx="12192000" cy="885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06612-94A8-4F55-8666-941653F67AEC}"/>
              </a:ext>
            </a:extLst>
          </p:cNvPr>
          <p:cNvSpPr txBox="1"/>
          <p:nvPr/>
        </p:nvSpPr>
        <p:spPr>
          <a:xfrm>
            <a:off x="2406774" y="73869"/>
            <a:ext cx="73784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Analytics vs. Data Science</a:t>
            </a:r>
          </a:p>
        </p:txBody>
      </p:sp>
    </p:spTree>
    <p:extLst>
      <p:ext uri="{BB962C8B-B14F-4D97-AF65-F5344CB8AC3E}">
        <p14:creationId xmlns:p14="http://schemas.microsoft.com/office/powerpoint/2010/main" val="5622192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B06089-C978-43F4-9BB9-1C2E01E63CCC}"/>
              </a:ext>
            </a:extLst>
          </p:cNvPr>
          <p:cNvSpPr txBox="1"/>
          <p:nvPr/>
        </p:nvSpPr>
        <p:spPr>
          <a:xfrm>
            <a:off x="3564963" y="3892333"/>
            <a:ext cx="352163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Analyst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15C28-1AC8-4B90-93CF-B8427353A1A4}"/>
              </a:ext>
            </a:extLst>
          </p:cNvPr>
          <p:cNvSpPr txBox="1"/>
          <p:nvPr/>
        </p:nvSpPr>
        <p:spPr>
          <a:xfrm>
            <a:off x="3564963" y="5162333"/>
            <a:ext cx="72723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Business Intelligence Analyst</a:t>
            </a:r>
          </a:p>
        </p:txBody>
      </p:sp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51C1493B-BDBA-45B6-8643-6994B419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867" y="5162333"/>
            <a:ext cx="914400" cy="914400"/>
          </a:xfrm>
          <a:prstGeom prst="rect">
            <a:avLst/>
          </a:prstGeom>
        </p:spPr>
      </p:pic>
      <p:pic>
        <p:nvPicPr>
          <p:cNvPr id="14" name="Graphic 13" descr="Bar chart">
            <a:extLst>
              <a:ext uri="{FF2B5EF4-FFF2-40B4-BE49-F238E27FC236}">
                <a16:creationId xmlns:a16="http://schemas.microsoft.com/office/drawing/2014/main" id="{5C9F1B4F-B871-4EEA-8655-E0EA430F8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9867" y="3898466"/>
            <a:ext cx="914400" cy="91440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EEFFD7A4-D777-407D-9521-587E7CC75BE5}"/>
              </a:ext>
            </a:extLst>
          </p:cNvPr>
          <p:cNvSpPr/>
          <p:nvPr/>
        </p:nvSpPr>
        <p:spPr>
          <a:xfrm>
            <a:off x="5321547" y="4812866"/>
            <a:ext cx="245534" cy="277066"/>
          </a:xfrm>
          <a:prstGeom prst="up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2942CF-F565-4ECF-90EC-FA219918B653}"/>
              </a:ext>
            </a:extLst>
          </p:cNvPr>
          <p:cNvSpPr/>
          <p:nvPr/>
        </p:nvSpPr>
        <p:spPr>
          <a:xfrm>
            <a:off x="0" y="-67733"/>
            <a:ext cx="12192000" cy="885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06612-94A8-4F55-8666-941653F67AEC}"/>
              </a:ext>
            </a:extLst>
          </p:cNvPr>
          <p:cNvSpPr txBox="1"/>
          <p:nvPr/>
        </p:nvSpPr>
        <p:spPr>
          <a:xfrm>
            <a:off x="2406774" y="73869"/>
            <a:ext cx="73784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Analytics vs. Data Science</a:t>
            </a:r>
          </a:p>
        </p:txBody>
      </p:sp>
    </p:spTree>
    <p:extLst>
      <p:ext uri="{BB962C8B-B14F-4D97-AF65-F5344CB8AC3E}">
        <p14:creationId xmlns:p14="http://schemas.microsoft.com/office/powerpoint/2010/main" val="1715113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E4BFA-9EAC-4B8B-A40F-9E70A3A05A45}"/>
              </a:ext>
            </a:extLst>
          </p:cNvPr>
          <p:cNvSpPr txBox="1"/>
          <p:nvPr/>
        </p:nvSpPr>
        <p:spPr>
          <a:xfrm>
            <a:off x="3564963" y="2622333"/>
            <a:ext cx="352163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06089-C978-43F4-9BB9-1C2E01E63CCC}"/>
              </a:ext>
            </a:extLst>
          </p:cNvPr>
          <p:cNvSpPr txBox="1"/>
          <p:nvPr/>
        </p:nvSpPr>
        <p:spPr>
          <a:xfrm>
            <a:off x="3564963" y="3892333"/>
            <a:ext cx="352163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Analyst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15C28-1AC8-4B90-93CF-B8427353A1A4}"/>
              </a:ext>
            </a:extLst>
          </p:cNvPr>
          <p:cNvSpPr txBox="1"/>
          <p:nvPr/>
        </p:nvSpPr>
        <p:spPr>
          <a:xfrm>
            <a:off x="3564963" y="5162333"/>
            <a:ext cx="72723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Business Intelligence Analyst</a:t>
            </a:r>
          </a:p>
        </p:txBody>
      </p:sp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51C1493B-BDBA-45B6-8643-6994B419D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867" y="5162333"/>
            <a:ext cx="914400" cy="914400"/>
          </a:xfrm>
          <a:prstGeom prst="rect">
            <a:avLst/>
          </a:prstGeom>
        </p:spPr>
      </p:pic>
      <p:pic>
        <p:nvPicPr>
          <p:cNvPr id="14" name="Graphic 13" descr="Bar chart">
            <a:extLst>
              <a:ext uri="{FF2B5EF4-FFF2-40B4-BE49-F238E27FC236}">
                <a16:creationId xmlns:a16="http://schemas.microsoft.com/office/drawing/2014/main" id="{5C9F1B4F-B871-4EEA-8655-E0EA430F8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9867" y="3898466"/>
            <a:ext cx="914400" cy="914400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9AC2F721-B64C-4A0A-8ECD-44E0B3703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9800" y="2549853"/>
            <a:ext cx="914400" cy="91440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EEFFD7A4-D777-407D-9521-587E7CC75BE5}"/>
              </a:ext>
            </a:extLst>
          </p:cNvPr>
          <p:cNvSpPr/>
          <p:nvPr/>
        </p:nvSpPr>
        <p:spPr>
          <a:xfrm>
            <a:off x="5321547" y="4812866"/>
            <a:ext cx="245534" cy="277066"/>
          </a:xfrm>
          <a:prstGeom prst="up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DEF2D1C-FED0-4C32-A48A-A243677D8971}"/>
              </a:ext>
            </a:extLst>
          </p:cNvPr>
          <p:cNvSpPr/>
          <p:nvPr/>
        </p:nvSpPr>
        <p:spPr>
          <a:xfrm>
            <a:off x="5338479" y="3534398"/>
            <a:ext cx="245534" cy="277066"/>
          </a:xfrm>
          <a:prstGeom prst="up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2942CF-F565-4ECF-90EC-FA219918B653}"/>
              </a:ext>
            </a:extLst>
          </p:cNvPr>
          <p:cNvSpPr/>
          <p:nvPr/>
        </p:nvSpPr>
        <p:spPr>
          <a:xfrm>
            <a:off x="0" y="-67733"/>
            <a:ext cx="12192000" cy="885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06612-94A8-4F55-8666-941653F67AEC}"/>
              </a:ext>
            </a:extLst>
          </p:cNvPr>
          <p:cNvSpPr txBox="1"/>
          <p:nvPr/>
        </p:nvSpPr>
        <p:spPr>
          <a:xfrm>
            <a:off x="2406774" y="73869"/>
            <a:ext cx="73784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Analytics vs. Data Science</a:t>
            </a:r>
          </a:p>
        </p:txBody>
      </p:sp>
    </p:spTree>
    <p:extLst>
      <p:ext uri="{BB962C8B-B14F-4D97-AF65-F5344CB8AC3E}">
        <p14:creationId xmlns:p14="http://schemas.microsoft.com/office/powerpoint/2010/main" val="22062926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D92ACE-B2F8-4B10-9712-E2E41CC7C81A}"/>
              </a:ext>
            </a:extLst>
          </p:cNvPr>
          <p:cNvSpPr txBox="1"/>
          <p:nvPr/>
        </p:nvSpPr>
        <p:spPr>
          <a:xfrm>
            <a:off x="3564963" y="1352333"/>
            <a:ext cx="375870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Cloud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E4BFA-9EAC-4B8B-A40F-9E70A3A05A45}"/>
              </a:ext>
            </a:extLst>
          </p:cNvPr>
          <p:cNvSpPr txBox="1"/>
          <p:nvPr/>
        </p:nvSpPr>
        <p:spPr>
          <a:xfrm>
            <a:off x="3564963" y="2622333"/>
            <a:ext cx="352163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06089-C978-43F4-9BB9-1C2E01E63CCC}"/>
              </a:ext>
            </a:extLst>
          </p:cNvPr>
          <p:cNvSpPr txBox="1"/>
          <p:nvPr/>
        </p:nvSpPr>
        <p:spPr>
          <a:xfrm>
            <a:off x="3564963" y="3892333"/>
            <a:ext cx="352163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Analyst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15C28-1AC8-4B90-93CF-B8427353A1A4}"/>
              </a:ext>
            </a:extLst>
          </p:cNvPr>
          <p:cNvSpPr txBox="1"/>
          <p:nvPr/>
        </p:nvSpPr>
        <p:spPr>
          <a:xfrm>
            <a:off x="3564963" y="5162333"/>
            <a:ext cx="685750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Business Intelligence Analyst</a:t>
            </a:r>
          </a:p>
        </p:txBody>
      </p:sp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39B5776D-3736-4712-A935-0A28CDA1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867" y="1285986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51C1493B-BDBA-45B6-8643-6994B419D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9867" y="5162333"/>
            <a:ext cx="914400" cy="914400"/>
          </a:xfrm>
          <a:prstGeom prst="rect">
            <a:avLst/>
          </a:prstGeom>
        </p:spPr>
      </p:pic>
      <p:pic>
        <p:nvPicPr>
          <p:cNvPr id="14" name="Graphic 13" descr="Bar chart">
            <a:extLst>
              <a:ext uri="{FF2B5EF4-FFF2-40B4-BE49-F238E27FC236}">
                <a16:creationId xmlns:a16="http://schemas.microsoft.com/office/drawing/2014/main" id="{5C9F1B4F-B871-4EEA-8655-E0EA430F8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9867" y="3898466"/>
            <a:ext cx="914400" cy="914400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9AC2F721-B64C-4A0A-8ECD-44E0B3703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9800" y="2549853"/>
            <a:ext cx="914400" cy="91440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EEFFD7A4-D777-407D-9521-587E7CC75BE5}"/>
              </a:ext>
            </a:extLst>
          </p:cNvPr>
          <p:cNvSpPr/>
          <p:nvPr/>
        </p:nvSpPr>
        <p:spPr>
          <a:xfrm>
            <a:off x="5321547" y="4812866"/>
            <a:ext cx="245534" cy="277066"/>
          </a:xfrm>
          <a:prstGeom prst="up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DEF2D1C-FED0-4C32-A48A-A243677D8971}"/>
              </a:ext>
            </a:extLst>
          </p:cNvPr>
          <p:cNvSpPr/>
          <p:nvPr/>
        </p:nvSpPr>
        <p:spPr>
          <a:xfrm>
            <a:off x="5338479" y="3534398"/>
            <a:ext cx="245534" cy="277066"/>
          </a:xfrm>
          <a:prstGeom prst="up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CFFF7179-8D15-4E00-B440-9E6B3F96E41E}"/>
              </a:ext>
            </a:extLst>
          </p:cNvPr>
          <p:cNvSpPr/>
          <p:nvPr/>
        </p:nvSpPr>
        <p:spPr>
          <a:xfrm>
            <a:off x="5321542" y="2289799"/>
            <a:ext cx="245534" cy="277066"/>
          </a:xfrm>
          <a:prstGeom prst="up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2942CF-F565-4ECF-90EC-FA219918B653}"/>
              </a:ext>
            </a:extLst>
          </p:cNvPr>
          <p:cNvSpPr/>
          <p:nvPr/>
        </p:nvSpPr>
        <p:spPr>
          <a:xfrm>
            <a:off x="0" y="-67733"/>
            <a:ext cx="12192000" cy="885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06612-94A8-4F55-8666-941653F67AEC}"/>
              </a:ext>
            </a:extLst>
          </p:cNvPr>
          <p:cNvSpPr txBox="1"/>
          <p:nvPr/>
        </p:nvSpPr>
        <p:spPr>
          <a:xfrm>
            <a:off x="2406774" y="73869"/>
            <a:ext cx="73784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Data Analytics vs. Data Science</a:t>
            </a:r>
          </a:p>
        </p:txBody>
      </p:sp>
    </p:spTree>
    <p:extLst>
      <p:ext uri="{BB962C8B-B14F-4D97-AF65-F5344CB8AC3E}">
        <p14:creationId xmlns:p14="http://schemas.microsoft.com/office/powerpoint/2010/main" val="39695379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eetup">
            <a:extLst>
              <a:ext uri="{FF2B5EF4-FFF2-40B4-BE49-F238E27FC236}">
                <a16:creationId xmlns:a16="http://schemas.microsoft.com/office/drawing/2014/main" id="{83C32463-6F3F-4037-B8EA-694408847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39" y="0"/>
            <a:ext cx="2754541" cy="154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31FB6F-E10B-4D3D-AF37-9A793219C6EA}"/>
              </a:ext>
            </a:extLst>
          </p:cNvPr>
          <p:cNvSpPr txBox="1"/>
          <p:nvPr/>
        </p:nvSpPr>
        <p:spPr>
          <a:xfrm>
            <a:off x="2006009" y="3083560"/>
            <a:ext cx="946862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Topic: 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 to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23836-77AB-468B-943B-A7A7268C99D0}"/>
              </a:ext>
            </a:extLst>
          </p:cNvPr>
          <p:cNvSpPr txBox="1"/>
          <p:nvPr/>
        </p:nvSpPr>
        <p:spPr>
          <a:xfrm>
            <a:off x="2006008" y="2108200"/>
            <a:ext cx="87127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Next meeting: 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9, 2019 at 6 p.m.</a:t>
            </a:r>
          </a:p>
        </p:txBody>
      </p:sp>
    </p:spTree>
    <p:extLst>
      <p:ext uri="{BB962C8B-B14F-4D97-AF65-F5344CB8AC3E}">
        <p14:creationId xmlns:p14="http://schemas.microsoft.com/office/powerpoint/2010/main" val="10403639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4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excel">
            <a:extLst>
              <a:ext uri="{FF2B5EF4-FFF2-40B4-BE49-F238E27FC236}">
                <a16:creationId xmlns:a16="http://schemas.microsoft.com/office/drawing/2014/main" id="{7139B1E3-2E2D-483C-9C25-5BFE3308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2" y="2091812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B136A-175C-4682-8F17-BFF7C1D41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486" y="2091812"/>
            <a:ext cx="2143125" cy="2143125"/>
          </a:xfrm>
          <a:prstGeom prst="rect">
            <a:avLst/>
          </a:prstGeom>
        </p:spPr>
      </p:pic>
      <p:pic>
        <p:nvPicPr>
          <p:cNvPr id="2056" name="Picture 8" descr="Tableau Software">
            <a:extLst>
              <a:ext uri="{FF2B5EF4-FFF2-40B4-BE49-F238E27FC236}">
                <a16:creationId xmlns:a16="http://schemas.microsoft.com/office/drawing/2014/main" id="{C959817E-6977-41B6-AADE-5E70E1F62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00" y="5050823"/>
            <a:ext cx="43053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powerbi">
            <a:extLst>
              <a:ext uri="{FF2B5EF4-FFF2-40B4-BE49-F238E27FC236}">
                <a16:creationId xmlns:a16="http://schemas.microsoft.com/office/drawing/2014/main" id="{3838EC64-7F12-4D24-B498-A18F87CEB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0" t="15260" r="34005" b="28732"/>
          <a:stretch/>
        </p:blipFill>
        <p:spPr bwMode="auto">
          <a:xfrm>
            <a:off x="8415455" y="2091812"/>
            <a:ext cx="2458188" cy="216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59D6E40-352C-48AD-8A7F-D940438F24BE}"/>
              </a:ext>
            </a:extLst>
          </p:cNvPr>
          <p:cNvSpPr txBox="1">
            <a:spLocks/>
          </p:cNvSpPr>
          <p:nvPr/>
        </p:nvSpPr>
        <p:spPr>
          <a:xfrm>
            <a:off x="2151380" y="612949"/>
            <a:ext cx="77978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Business (BI) Analyst</a:t>
            </a:r>
          </a:p>
        </p:txBody>
      </p:sp>
    </p:spTree>
    <p:extLst>
      <p:ext uri="{BB962C8B-B14F-4D97-AF65-F5344CB8AC3E}">
        <p14:creationId xmlns:p14="http://schemas.microsoft.com/office/powerpoint/2010/main" val="18931340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8885E-0306-4D82-BE7E-E81E2AD07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69" y="2901893"/>
            <a:ext cx="952500" cy="952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D13F1D-7335-4292-B0A3-F9922B2558CB}"/>
              </a:ext>
            </a:extLst>
          </p:cNvPr>
          <p:cNvSpPr/>
          <p:nvPr/>
        </p:nvSpPr>
        <p:spPr>
          <a:xfrm>
            <a:off x="5253732" y="3024200"/>
            <a:ext cx="26625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antony</a:t>
            </a: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-ross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EAC2C9-2020-4261-B6C1-95A9810D0581}"/>
              </a:ext>
            </a:extLst>
          </p:cNvPr>
          <p:cNvSpPr/>
          <p:nvPr/>
        </p:nvSpPr>
        <p:spPr>
          <a:xfrm>
            <a:off x="3242734" y="4074064"/>
            <a:ext cx="570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antonyross2k@gmail.com</a:t>
            </a:r>
            <a:endParaRPr lang="en-US" sz="4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79CDE3-4EDE-43CB-9776-0DF764600619}"/>
              </a:ext>
            </a:extLst>
          </p:cNvPr>
          <p:cNvSpPr txBox="1">
            <a:spLocks/>
          </p:cNvSpPr>
          <p:nvPr/>
        </p:nvSpPr>
        <p:spPr>
          <a:xfrm>
            <a:off x="4032250" y="773814"/>
            <a:ext cx="41275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Antony</a:t>
            </a:r>
            <a:r>
              <a:rPr 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Ross</a:t>
            </a:r>
          </a:p>
        </p:txBody>
      </p:sp>
    </p:spTree>
    <p:extLst>
      <p:ext uri="{BB962C8B-B14F-4D97-AF65-F5344CB8AC3E}">
        <p14:creationId xmlns:p14="http://schemas.microsoft.com/office/powerpoint/2010/main" val="4428337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0EB812-A6CA-4DE4-BA25-21C8C1BEE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02" y="1735667"/>
            <a:ext cx="3996795" cy="39967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49E9AD-08B7-4944-B677-8936C539CF3D}"/>
              </a:ext>
            </a:extLst>
          </p:cNvPr>
          <p:cNvSpPr/>
          <p:nvPr/>
        </p:nvSpPr>
        <p:spPr>
          <a:xfrm>
            <a:off x="5330565" y="570095"/>
            <a:ext cx="14991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3A4B57"/>
                </a:solidFill>
              </a:rPr>
              <a:t>Chat</a:t>
            </a:r>
            <a:endParaRPr lang="en-US" sz="5400" dirty="0">
              <a:solidFill>
                <a:srgbClr val="3A4B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2349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/>
        </p:nvGraphicFramePr>
        <p:xfrm>
          <a:off x="1579986" y="2284302"/>
          <a:ext cx="9032028" cy="1380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4970978" y="1534662"/>
            <a:ext cx="22500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New Prospect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24AA6C-7074-4102-86A7-F5CEFA1CCA3B}"/>
              </a:ext>
            </a:extLst>
          </p:cNvPr>
          <p:cNvSpPr/>
          <p:nvPr/>
        </p:nvSpPr>
        <p:spPr>
          <a:xfrm>
            <a:off x="9332177" y="3706122"/>
            <a:ext cx="1161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832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/>
        </p:nvGraphicFramePr>
        <p:xfrm>
          <a:off x="4588933" y="1123875"/>
          <a:ext cx="3055500" cy="5520264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550162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Prospect</a:t>
                      </a:r>
                    </a:p>
                  </a:txBody>
                  <a:tcPr>
                    <a:solidFill>
                      <a:srgbClr val="F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Score</a:t>
                      </a:r>
                    </a:p>
                  </a:txBody>
                  <a:tcPr>
                    <a:solidFill>
                      <a:srgbClr val="F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Sara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Roberta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Theresa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Steve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Bobby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21791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11001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4427562" y="213861"/>
            <a:ext cx="33368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Propensity Score</a:t>
            </a:r>
          </a:p>
          <a:p>
            <a:pPr algn="ctr"/>
            <a:r>
              <a:rPr lang="en-US" sz="1600" b="1" dirty="0"/>
              <a:t>(how likely they are to buy from you)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443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04C8C-C9F4-4642-AE1A-FDAA05598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08" y="1770314"/>
            <a:ext cx="9049183" cy="36867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5330565" y="570095"/>
            <a:ext cx="14991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rgbClr val="266E8C"/>
                </a:solidFill>
              </a:rPr>
              <a:t>Chat</a:t>
            </a:r>
            <a:endParaRPr lang="en-US" sz="5400" dirty="0">
              <a:solidFill>
                <a:srgbClr val="266E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497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D92ACE-B2F8-4B10-9712-E2E41CC7C81A}"/>
              </a:ext>
            </a:extLst>
          </p:cNvPr>
          <p:cNvSpPr txBox="1"/>
          <p:nvPr/>
        </p:nvSpPr>
        <p:spPr>
          <a:xfrm>
            <a:off x="3564963" y="844333"/>
            <a:ext cx="375870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Cloud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E4BFA-9EAC-4B8B-A40F-9E70A3A05A45}"/>
              </a:ext>
            </a:extLst>
          </p:cNvPr>
          <p:cNvSpPr txBox="1"/>
          <p:nvPr/>
        </p:nvSpPr>
        <p:spPr>
          <a:xfrm>
            <a:off x="3564963" y="2114333"/>
            <a:ext cx="352163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Science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06089-C978-43F4-9BB9-1C2E01E63CCC}"/>
              </a:ext>
            </a:extLst>
          </p:cNvPr>
          <p:cNvSpPr txBox="1"/>
          <p:nvPr/>
        </p:nvSpPr>
        <p:spPr>
          <a:xfrm>
            <a:off x="3564963" y="3384333"/>
            <a:ext cx="352163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Analytics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15C28-1AC8-4B90-93CF-B8427353A1A4}"/>
              </a:ext>
            </a:extLst>
          </p:cNvPr>
          <p:cNvSpPr txBox="1"/>
          <p:nvPr/>
        </p:nvSpPr>
        <p:spPr>
          <a:xfrm>
            <a:off x="3564963" y="4654333"/>
            <a:ext cx="727237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Business Intelligence Analytics</a:t>
            </a:r>
          </a:p>
        </p:txBody>
      </p:sp>
      <p:pic>
        <p:nvPicPr>
          <p:cNvPr id="10" name="Graphic 9" descr="Cloud">
            <a:extLst>
              <a:ext uri="{FF2B5EF4-FFF2-40B4-BE49-F238E27FC236}">
                <a16:creationId xmlns:a16="http://schemas.microsoft.com/office/drawing/2014/main" id="{39B5776D-3736-4712-A935-0A28CDA16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867" y="777986"/>
            <a:ext cx="914400" cy="914400"/>
          </a:xfrm>
          <a:prstGeom prst="rect">
            <a:avLst/>
          </a:prstGeom>
        </p:spPr>
      </p:pic>
      <p:pic>
        <p:nvPicPr>
          <p:cNvPr id="12" name="Graphic 11" descr="Presentation with bar chart">
            <a:extLst>
              <a:ext uri="{FF2B5EF4-FFF2-40B4-BE49-F238E27FC236}">
                <a16:creationId xmlns:a16="http://schemas.microsoft.com/office/drawing/2014/main" id="{51C1493B-BDBA-45B6-8643-6994B419D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9867" y="4654333"/>
            <a:ext cx="914400" cy="914400"/>
          </a:xfrm>
          <a:prstGeom prst="rect">
            <a:avLst/>
          </a:prstGeom>
        </p:spPr>
      </p:pic>
      <p:pic>
        <p:nvPicPr>
          <p:cNvPr id="14" name="Graphic 13" descr="Bar chart">
            <a:extLst>
              <a:ext uri="{FF2B5EF4-FFF2-40B4-BE49-F238E27FC236}">
                <a16:creationId xmlns:a16="http://schemas.microsoft.com/office/drawing/2014/main" id="{5C9F1B4F-B871-4EEA-8655-E0EA430F8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9867" y="3390466"/>
            <a:ext cx="914400" cy="914400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9AC2F721-B64C-4A0A-8ECD-44E0B3703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9800" y="2041853"/>
            <a:ext cx="914400" cy="914400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EEFFD7A4-D777-407D-9521-587E7CC75BE5}"/>
              </a:ext>
            </a:extLst>
          </p:cNvPr>
          <p:cNvSpPr/>
          <p:nvPr/>
        </p:nvSpPr>
        <p:spPr>
          <a:xfrm>
            <a:off x="5321547" y="4304866"/>
            <a:ext cx="245534" cy="277066"/>
          </a:xfrm>
          <a:prstGeom prst="up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DEF2D1C-FED0-4C32-A48A-A243677D8971}"/>
              </a:ext>
            </a:extLst>
          </p:cNvPr>
          <p:cNvSpPr/>
          <p:nvPr/>
        </p:nvSpPr>
        <p:spPr>
          <a:xfrm>
            <a:off x="5338479" y="3026398"/>
            <a:ext cx="245534" cy="277066"/>
          </a:xfrm>
          <a:prstGeom prst="up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CFFF7179-8D15-4E00-B440-9E6B3F96E41E}"/>
              </a:ext>
            </a:extLst>
          </p:cNvPr>
          <p:cNvSpPr/>
          <p:nvPr/>
        </p:nvSpPr>
        <p:spPr>
          <a:xfrm>
            <a:off x="5321542" y="1781799"/>
            <a:ext cx="245534" cy="277066"/>
          </a:xfrm>
          <a:prstGeom prst="up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948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936E-93CC-4F5C-91F1-41D4CED24F38}"/>
              </a:ext>
            </a:extLst>
          </p:cNvPr>
          <p:cNvSpPr txBox="1">
            <a:spLocks/>
          </p:cNvSpPr>
          <p:nvPr/>
        </p:nvSpPr>
        <p:spPr>
          <a:xfrm>
            <a:off x="3149600" y="1856831"/>
            <a:ext cx="58928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5223097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A65BD-0D39-4B29-9C3C-0F5D996A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75" y="7693"/>
            <a:ext cx="8645250" cy="66394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6D0141-0A98-406D-8E39-CB3E8A297042}"/>
              </a:ext>
            </a:extLst>
          </p:cNvPr>
          <p:cNvSpPr/>
          <p:nvPr/>
        </p:nvSpPr>
        <p:spPr>
          <a:xfrm>
            <a:off x="2672080" y="3342381"/>
            <a:ext cx="267208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766822-8395-4A02-9FA4-DF6D4357571F}"/>
              </a:ext>
            </a:extLst>
          </p:cNvPr>
          <p:cNvSpPr/>
          <p:nvPr/>
        </p:nvSpPr>
        <p:spPr>
          <a:xfrm>
            <a:off x="2702560" y="2072640"/>
            <a:ext cx="267208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9D5D6F-8EF7-4656-8421-76C07D228919}"/>
              </a:ext>
            </a:extLst>
          </p:cNvPr>
          <p:cNvSpPr/>
          <p:nvPr/>
        </p:nvSpPr>
        <p:spPr>
          <a:xfrm>
            <a:off x="2550160" y="4724400"/>
            <a:ext cx="267208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BF3DF0-67D9-47E5-8894-5806FC525404}"/>
              </a:ext>
            </a:extLst>
          </p:cNvPr>
          <p:cNvSpPr/>
          <p:nvPr/>
        </p:nvSpPr>
        <p:spPr>
          <a:xfrm>
            <a:off x="1635759" y="6604000"/>
            <a:ext cx="8782865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090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499C0DB-4FF9-4BC3-89C7-F0CFE6AF6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988" y="2017059"/>
            <a:ext cx="8884024" cy="4401669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Category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n-US" dirty="0">
                <a:solidFill>
                  <a:schemeClr val="accent1"/>
                </a:solidFill>
              </a:rPr>
              <a:t>Purpose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Descriptive Analytics: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Tell me what happened and why.</a:t>
            </a:r>
          </a:p>
          <a:p>
            <a:pPr algn="l">
              <a:lnSpc>
                <a:spcPct val="11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Analytics:	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Tell me something important without 				me asking specific questions.</a:t>
            </a:r>
          </a:p>
          <a:p>
            <a:pPr algn="l">
              <a:lnSpc>
                <a:spcPct val="11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Predictive Analytics: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Tell me what is likely to happen and why.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Prescriptive Analytics: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Tell me what I should do.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92ACE-B2F8-4B10-9712-E2E41CC7C81A}"/>
              </a:ext>
            </a:extLst>
          </p:cNvPr>
          <p:cNvSpPr txBox="1"/>
          <p:nvPr/>
        </p:nvSpPr>
        <p:spPr>
          <a:xfrm>
            <a:off x="3526616" y="844333"/>
            <a:ext cx="51387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Data Analytics Stages</a:t>
            </a:r>
          </a:p>
        </p:txBody>
      </p:sp>
    </p:spTree>
    <p:extLst>
      <p:ext uri="{BB962C8B-B14F-4D97-AF65-F5344CB8AC3E}">
        <p14:creationId xmlns:p14="http://schemas.microsoft.com/office/powerpoint/2010/main" val="40893137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B991E0-650F-4E9C-9D1D-3B7D8C764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49AC82-91CC-4858-BD00-5848A6995EF3}"/>
              </a:ext>
            </a:extLst>
          </p:cNvPr>
          <p:cNvSpPr/>
          <p:nvPr/>
        </p:nvSpPr>
        <p:spPr>
          <a:xfrm>
            <a:off x="1731539" y="3105834"/>
            <a:ext cx="1807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Checking reviews	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F5C10F-346C-4C31-942E-D68A620812AC}"/>
              </a:ext>
            </a:extLst>
          </p:cNvPr>
          <p:cNvSpPr/>
          <p:nvPr/>
        </p:nvSpPr>
        <p:spPr>
          <a:xfrm>
            <a:off x="1574801" y="1014561"/>
            <a:ext cx="208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Clicked on a product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724D-6462-48D8-84F1-BA794AAD8331}"/>
              </a:ext>
            </a:extLst>
          </p:cNvPr>
          <p:cNvSpPr txBox="1"/>
          <p:nvPr/>
        </p:nvSpPr>
        <p:spPr>
          <a:xfrm>
            <a:off x="4396441" y="322747"/>
            <a:ext cx="33991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Customer 360</a:t>
            </a:r>
          </a:p>
        </p:txBody>
      </p:sp>
    </p:spTree>
    <p:extLst>
      <p:ext uri="{BB962C8B-B14F-4D97-AF65-F5344CB8AC3E}">
        <p14:creationId xmlns:p14="http://schemas.microsoft.com/office/powerpoint/2010/main" val="3606411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B6404C-EBBA-4A36-A1E1-FB0EEEFE7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019"/>
            <a:ext cx="12192000" cy="500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236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/>
        </p:nvGraphicFramePr>
        <p:xfrm>
          <a:off x="775063" y="963501"/>
          <a:ext cx="10537366" cy="552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792628555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Looked at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Session 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Arrived from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Arrived from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21791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11001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3219424" y="213861"/>
            <a:ext cx="5753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Identifying High-Propensity Prospects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1109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822522" y="2465513"/>
            <a:ext cx="2029484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Demographics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6F5A52CF-9B0A-4696-A913-68AD509F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1574799"/>
            <a:ext cx="914400" cy="91440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A1548FC-BB9A-40D4-B5B7-828E4225E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0065" y="3183466"/>
            <a:ext cx="914400" cy="914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C40EA31-DEFB-457B-AE30-01423E785793}"/>
              </a:ext>
            </a:extLst>
          </p:cNvPr>
          <p:cNvSpPr/>
          <p:nvPr/>
        </p:nvSpPr>
        <p:spPr>
          <a:xfrm>
            <a:off x="2709331" y="203199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D1649-04DF-46F0-AF3D-B8D360F90F36}"/>
              </a:ext>
            </a:extLst>
          </p:cNvPr>
          <p:cNvSpPr/>
          <p:nvPr/>
        </p:nvSpPr>
        <p:spPr>
          <a:xfrm>
            <a:off x="2709331" y="3509432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70D92-2286-4A83-91E4-301A2457B41C}"/>
              </a:ext>
            </a:extLst>
          </p:cNvPr>
          <p:cNvSpPr/>
          <p:nvPr/>
        </p:nvSpPr>
        <p:spPr>
          <a:xfrm>
            <a:off x="679847" y="4081790"/>
            <a:ext cx="231483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Website Actions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0F7B80-8DD1-4D3D-BA9F-84A548836D0C}"/>
              </a:ext>
            </a:extLst>
          </p:cNvPr>
          <p:cNvSpPr/>
          <p:nvPr/>
        </p:nvSpPr>
        <p:spPr>
          <a:xfrm>
            <a:off x="4013196" y="1371594"/>
            <a:ext cx="3107267" cy="326813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1EBD9-FC3A-41AE-A31E-EC25FB412718}"/>
              </a:ext>
            </a:extLst>
          </p:cNvPr>
          <p:cNvSpPr/>
          <p:nvPr/>
        </p:nvSpPr>
        <p:spPr>
          <a:xfrm>
            <a:off x="4580462" y="1642525"/>
            <a:ext cx="1921934" cy="10391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4EAA95-5C72-45A9-9DA3-6414310B9F4A}"/>
              </a:ext>
            </a:extLst>
          </p:cNvPr>
          <p:cNvSpPr/>
          <p:nvPr/>
        </p:nvSpPr>
        <p:spPr>
          <a:xfrm>
            <a:off x="4642245" y="3352797"/>
            <a:ext cx="1921934" cy="1039112"/>
          </a:xfrm>
          <a:prstGeom prst="roundRect">
            <a:avLst/>
          </a:prstGeom>
          <a:solidFill>
            <a:srgbClr val="F2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Propensity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AB35-AD1D-41AC-91E7-5B4FD7246073}"/>
              </a:ext>
            </a:extLst>
          </p:cNvPr>
          <p:cNvCxnSpPr/>
          <p:nvPr/>
        </p:nvCxnSpPr>
        <p:spPr>
          <a:xfrm>
            <a:off x="5541429" y="2808640"/>
            <a:ext cx="0" cy="451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42993A-DE96-4977-AA7D-88513720D435}"/>
              </a:ext>
            </a:extLst>
          </p:cNvPr>
          <p:cNvGraphicFramePr>
            <a:graphicFrameLocks noGrp="1"/>
          </p:cNvGraphicFramePr>
          <p:nvPr/>
        </p:nvGraphicFramePr>
        <p:xfrm>
          <a:off x="8373543" y="1039205"/>
          <a:ext cx="3055500" cy="4410285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550162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Action</a:t>
                      </a:r>
                    </a:p>
                  </a:txBody>
                  <a:tcPr>
                    <a:solidFill>
                      <a:srgbClr val="F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Buy?</a:t>
                      </a:r>
                    </a:p>
                  </a:txBody>
                  <a:tcPr>
                    <a:solidFill>
                      <a:srgbClr val="F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Viewed Summary</a:t>
                      </a:r>
                    </a:p>
                    <a:p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Clicked Similar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r>
                        <a:rPr lang="en-US" sz="19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8990B31-5913-4C7D-9267-3F8869C0CD57}"/>
              </a:ext>
            </a:extLst>
          </p:cNvPr>
          <p:cNvSpPr/>
          <p:nvPr/>
        </p:nvSpPr>
        <p:spPr>
          <a:xfrm>
            <a:off x="8212172" y="129191"/>
            <a:ext cx="33368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/>
              <a:t>Propensity Score</a:t>
            </a:r>
          </a:p>
          <a:p>
            <a:pPr algn="ctr"/>
            <a:r>
              <a:rPr lang="en-US" sz="1600" b="1" dirty="0"/>
              <a:t>(how likely they are to buy from you)</a:t>
            </a:r>
            <a:endParaRPr lang="en-US" sz="16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712787B-120B-4FB4-B4D3-4F6A81B541DB}"/>
              </a:ext>
            </a:extLst>
          </p:cNvPr>
          <p:cNvSpPr/>
          <p:nvPr/>
        </p:nvSpPr>
        <p:spPr>
          <a:xfrm>
            <a:off x="7357545" y="286172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678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ow to explain machine learning model">
            <a:extLst>
              <a:ext uri="{FF2B5EF4-FFF2-40B4-BE49-F238E27FC236}">
                <a16:creationId xmlns:a16="http://schemas.microsoft.com/office/drawing/2014/main" id="{C50F7ABA-8CC3-4150-B8AA-E0D90E2F1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" y="101601"/>
            <a:ext cx="9568704" cy="538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2004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A10C99D-3BEA-4C70-967B-E89542B4CAFF}"/>
              </a:ext>
            </a:extLst>
          </p:cNvPr>
          <p:cNvSpPr/>
          <p:nvPr/>
        </p:nvSpPr>
        <p:spPr>
          <a:xfrm>
            <a:off x="503766" y="3969015"/>
            <a:ext cx="2082800" cy="2082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E62270-E435-40FD-A7CD-1DDF83B2C369}"/>
              </a:ext>
            </a:extLst>
          </p:cNvPr>
          <p:cNvSpPr/>
          <p:nvPr/>
        </p:nvSpPr>
        <p:spPr>
          <a:xfrm>
            <a:off x="4203440" y="4061623"/>
            <a:ext cx="1915847" cy="19158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</a:t>
            </a:r>
          </a:p>
        </p:txBody>
      </p:sp>
      <p:pic>
        <p:nvPicPr>
          <p:cNvPr id="3074" name="Picture 2" descr="Image result for algorithm icon">
            <a:extLst>
              <a:ext uri="{FF2B5EF4-FFF2-40B4-BE49-F238E27FC236}">
                <a16:creationId xmlns:a16="http://schemas.microsoft.com/office/drawing/2014/main" id="{520D9D17-7645-4F1C-A4B7-55FFF35F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7" y="1244071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C8E90294-E9D6-4B6E-A0E0-DA3AF5A0A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39" y="1030553"/>
            <a:ext cx="2493962" cy="249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lgorithm icon">
            <a:extLst>
              <a:ext uri="{FF2B5EF4-FFF2-40B4-BE49-F238E27FC236}">
                <a16:creationId xmlns:a16="http://schemas.microsoft.com/office/drawing/2014/main" id="{1E240DD0-3426-44C8-A51D-AB30DF9AB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237" y="3976953"/>
            <a:ext cx="2121164" cy="21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algorithm icon">
            <a:extLst>
              <a:ext uri="{FF2B5EF4-FFF2-40B4-BE49-F238E27FC236}">
                <a16:creationId xmlns:a16="http://schemas.microsoft.com/office/drawing/2014/main" id="{C7767676-6F7C-45FB-B29D-8BDE94DA5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67" y="3976953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>
            <a:extLst>
              <a:ext uri="{FF2B5EF4-FFF2-40B4-BE49-F238E27FC236}">
                <a16:creationId xmlns:a16="http://schemas.microsoft.com/office/drawing/2014/main" id="{7A07094F-5C7D-4006-8B0A-38B9F5742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934" y="3969015"/>
            <a:ext cx="2277533" cy="227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us Sign 3">
            <a:extLst>
              <a:ext uri="{FF2B5EF4-FFF2-40B4-BE49-F238E27FC236}">
                <a16:creationId xmlns:a16="http://schemas.microsoft.com/office/drawing/2014/main" id="{26D04C31-CFC7-4157-8E70-4A3BD9D9FD5B}"/>
              </a:ext>
            </a:extLst>
          </p:cNvPr>
          <p:cNvSpPr/>
          <p:nvPr/>
        </p:nvSpPr>
        <p:spPr>
          <a:xfrm>
            <a:off x="7484533" y="1955800"/>
            <a:ext cx="787401" cy="7112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quals 4">
            <a:extLst>
              <a:ext uri="{FF2B5EF4-FFF2-40B4-BE49-F238E27FC236}">
                <a16:creationId xmlns:a16="http://schemas.microsoft.com/office/drawing/2014/main" id="{C2D5B187-056C-4C4F-9BD0-9DBC4B412A80}"/>
              </a:ext>
            </a:extLst>
          </p:cNvPr>
          <p:cNvSpPr/>
          <p:nvPr/>
        </p:nvSpPr>
        <p:spPr>
          <a:xfrm>
            <a:off x="9025467" y="2074333"/>
            <a:ext cx="702733" cy="59266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663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B5355E-1951-4340-8716-CAA1147C4B17}"/>
              </a:ext>
            </a:extLst>
          </p:cNvPr>
          <p:cNvSpPr/>
          <p:nvPr/>
        </p:nvSpPr>
        <p:spPr>
          <a:xfrm>
            <a:off x="2761393" y="2465513"/>
            <a:ext cx="2029484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Demographics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" name="Graphic 2" descr="Database">
            <a:extLst>
              <a:ext uri="{FF2B5EF4-FFF2-40B4-BE49-F238E27FC236}">
                <a16:creationId xmlns:a16="http://schemas.microsoft.com/office/drawing/2014/main" id="{6F5A52CF-9B0A-4696-A913-68AD509F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8936" y="1574799"/>
            <a:ext cx="914400" cy="914400"/>
          </a:xfrm>
          <a:prstGeom prst="rect">
            <a:avLst/>
          </a:prstGeom>
        </p:spPr>
      </p:pic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7A1548FC-BB9A-40D4-B5B7-828E4225E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8936" y="3183466"/>
            <a:ext cx="914400" cy="9144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C40EA31-DEFB-457B-AE30-01423E785793}"/>
              </a:ext>
            </a:extLst>
          </p:cNvPr>
          <p:cNvSpPr/>
          <p:nvPr/>
        </p:nvSpPr>
        <p:spPr>
          <a:xfrm>
            <a:off x="4648202" y="2031999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43D1649-04DF-46F0-AF3D-B8D360F90F36}"/>
              </a:ext>
            </a:extLst>
          </p:cNvPr>
          <p:cNvSpPr/>
          <p:nvPr/>
        </p:nvSpPr>
        <p:spPr>
          <a:xfrm>
            <a:off x="4648202" y="3509432"/>
            <a:ext cx="914400" cy="262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70D92-2286-4A83-91E4-301A2457B41C}"/>
              </a:ext>
            </a:extLst>
          </p:cNvPr>
          <p:cNvSpPr/>
          <p:nvPr/>
        </p:nvSpPr>
        <p:spPr>
          <a:xfrm>
            <a:off x="2618718" y="4081790"/>
            <a:ext cx="231483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Website Actions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0F7B80-8DD1-4D3D-BA9F-84A548836D0C}"/>
              </a:ext>
            </a:extLst>
          </p:cNvPr>
          <p:cNvSpPr/>
          <p:nvPr/>
        </p:nvSpPr>
        <p:spPr>
          <a:xfrm>
            <a:off x="5952067" y="1371594"/>
            <a:ext cx="3107266" cy="3268134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C1EBD9-FC3A-41AE-A31E-EC25FB412718}"/>
              </a:ext>
            </a:extLst>
          </p:cNvPr>
          <p:cNvSpPr/>
          <p:nvPr/>
        </p:nvSpPr>
        <p:spPr>
          <a:xfrm>
            <a:off x="6519333" y="1642525"/>
            <a:ext cx="1921934" cy="10391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4EAA95-5C72-45A9-9DA3-6414310B9F4A}"/>
              </a:ext>
            </a:extLst>
          </p:cNvPr>
          <p:cNvSpPr/>
          <p:nvPr/>
        </p:nvSpPr>
        <p:spPr>
          <a:xfrm>
            <a:off x="6581116" y="3352797"/>
            <a:ext cx="1921934" cy="1039112"/>
          </a:xfrm>
          <a:prstGeom prst="roundRect">
            <a:avLst/>
          </a:prstGeom>
          <a:solidFill>
            <a:srgbClr val="F2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Propensity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AB35-AD1D-41AC-91E7-5B4FD7246073}"/>
              </a:ext>
            </a:extLst>
          </p:cNvPr>
          <p:cNvCxnSpPr/>
          <p:nvPr/>
        </p:nvCxnSpPr>
        <p:spPr>
          <a:xfrm>
            <a:off x="7480300" y="2808640"/>
            <a:ext cx="0" cy="451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120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F3CE2D-522F-41BF-A37E-56E9BEE1AE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79986" y="963501"/>
          <a:ext cx="9032028" cy="552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338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985595844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73541839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1429389233"/>
                    </a:ext>
                  </a:extLst>
                </a:gridCol>
                <a:gridCol w="1505338">
                  <a:extLst>
                    <a:ext uri="{9D8B030D-6E8A-4147-A177-3AD203B41FA5}">
                      <a16:colId xmlns:a16="http://schemas.microsoft.com/office/drawing/2014/main" val="234173412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Viewed 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Clicked Similar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Checked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610288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21791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11001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E325C4E-45A0-49EE-895A-E85C641C6D2E}"/>
              </a:ext>
            </a:extLst>
          </p:cNvPr>
          <p:cNvSpPr/>
          <p:nvPr/>
        </p:nvSpPr>
        <p:spPr>
          <a:xfrm>
            <a:off x="3163345" y="213861"/>
            <a:ext cx="5865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Identifying High-Propensity Customers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61296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4A0BDD-6534-4D8B-AA40-E1B31C8B66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56022" y="1941253"/>
          <a:ext cx="4479956" cy="3589189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522672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478642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478642">
                  <a:extLst>
                    <a:ext uri="{9D8B030D-6E8A-4147-A177-3AD203B41FA5}">
                      <a16:colId xmlns:a16="http://schemas.microsoft.com/office/drawing/2014/main" val="811418203"/>
                    </a:ext>
                  </a:extLst>
                </a:gridCol>
              </a:tblGrid>
              <a:tr h="8290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First    Item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Second Item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Bought Together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Laptop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Bag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40%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Laptop</a:t>
                      </a:r>
                    </a:p>
                    <a:p>
                      <a:pPr algn="ctr"/>
                      <a:endParaRPr lang="en-US" sz="19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External Hard Drive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20%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Printer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70%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Compared Products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Ink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45%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3A51ACA-BB6B-4828-A874-C1E6BE5C352D}"/>
              </a:ext>
            </a:extLst>
          </p:cNvPr>
          <p:cNvSpPr/>
          <p:nvPr/>
        </p:nvSpPr>
        <p:spPr>
          <a:xfrm>
            <a:off x="5386987" y="1170850"/>
            <a:ext cx="1376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Upsell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C3DE15-00C0-40BF-9725-55675082767D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B0AB78-0B42-4FC2-A0F3-59664CBEBB31}"/>
              </a:ext>
            </a:extLst>
          </p:cNvPr>
          <p:cNvSpPr txBox="1"/>
          <p:nvPr/>
        </p:nvSpPr>
        <p:spPr>
          <a:xfrm>
            <a:off x="3521144" y="319395"/>
            <a:ext cx="514971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837834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4A0BDD-6534-4D8B-AA40-E1B31C8B66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56022" y="1941530"/>
          <a:ext cx="4479956" cy="3583092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522672">
                  <a:extLst>
                    <a:ext uri="{9D8B030D-6E8A-4147-A177-3AD203B41FA5}">
                      <a16:colId xmlns:a16="http://schemas.microsoft.com/office/drawing/2014/main" val="791704090"/>
                    </a:ext>
                  </a:extLst>
                </a:gridCol>
                <a:gridCol w="1478642">
                  <a:extLst>
                    <a:ext uri="{9D8B030D-6E8A-4147-A177-3AD203B41FA5}">
                      <a16:colId xmlns:a16="http://schemas.microsoft.com/office/drawing/2014/main" val="4248480669"/>
                    </a:ext>
                  </a:extLst>
                </a:gridCol>
                <a:gridCol w="1478642">
                  <a:extLst>
                    <a:ext uri="{9D8B030D-6E8A-4147-A177-3AD203B41FA5}">
                      <a16:colId xmlns:a16="http://schemas.microsoft.com/office/drawing/2014/main" val="811418203"/>
                    </a:ext>
                  </a:extLst>
                </a:gridCol>
              </a:tblGrid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First   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Second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Bought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0433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Laptop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880656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Laptop</a:t>
                      </a:r>
                    </a:p>
                    <a:p>
                      <a:pPr algn="ctr"/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External Hard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010755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Printer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736274"/>
                  </a:ext>
                </a:extLst>
              </a:tr>
              <a:tr h="690033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Compared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949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3A51ACA-BB6B-4828-A874-C1E6BE5C352D}"/>
              </a:ext>
            </a:extLst>
          </p:cNvPr>
          <p:cNvSpPr/>
          <p:nvPr/>
        </p:nvSpPr>
        <p:spPr>
          <a:xfrm>
            <a:off x="3821373" y="1170850"/>
            <a:ext cx="45079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Best Future Customers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FC257C-D303-4D3C-9DBB-02688015029B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2BEF5-D1F6-4288-B277-BE898F9B3754}"/>
              </a:ext>
            </a:extLst>
          </p:cNvPr>
          <p:cNvSpPr txBox="1"/>
          <p:nvPr/>
        </p:nvSpPr>
        <p:spPr>
          <a:xfrm>
            <a:off x="3731822" y="319395"/>
            <a:ext cx="472835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35883903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60BBFD-B9B5-476E-901F-11AC5B027E17}"/>
              </a:ext>
            </a:extLst>
          </p:cNvPr>
          <p:cNvSpPr txBox="1"/>
          <p:nvPr/>
        </p:nvSpPr>
        <p:spPr>
          <a:xfrm>
            <a:off x="3520141" y="844333"/>
            <a:ext cx="515171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Prescriptive Analytics </a:t>
            </a:r>
          </a:p>
        </p:txBody>
      </p:sp>
    </p:spTree>
    <p:extLst>
      <p:ext uri="{BB962C8B-B14F-4D97-AF65-F5344CB8AC3E}">
        <p14:creationId xmlns:p14="http://schemas.microsoft.com/office/powerpoint/2010/main" val="42755148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16BDB8-4A30-4B51-BD98-6218525F96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1938866"/>
          <a:ext cx="8127999" cy="33375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70343760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90582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0115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 of the Week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Offers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Conversion%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11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736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17.8%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1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707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106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767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02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Wednesday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732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15.0%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99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Thursday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712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741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17.3%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06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605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33.4%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3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5000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19.1%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74808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809641F-83E7-43BD-A113-759441908067}"/>
              </a:ext>
            </a:extLst>
          </p:cNvPr>
          <p:cNvSpPr/>
          <p:nvPr/>
        </p:nvSpPr>
        <p:spPr>
          <a:xfrm>
            <a:off x="0" y="262461"/>
            <a:ext cx="12192000" cy="8856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67F102-DF87-4299-A91B-3FE7DD8BBB65}"/>
              </a:ext>
            </a:extLst>
          </p:cNvPr>
          <p:cNvSpPr txBox="1"/>
          <p:nvPr/>
        </p:nvSpPr>
        <p:spPr>
          <a:xfrm>
            <a:off x="3521144" y="319395"/>
            <a:ext cx="514971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3803058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28455</TotalTime>
  <Words>1544</Words>
  <Application>Microsoft Office PowerPoint</Application>
  <PresentationFormat>Widescreen</PresentationFormat>
  <Paragraphs>888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5" baseType="lpstr">
      <vt:lpstr>Arial</vt:lpstr>
      <vt:lpstr>Calibri</vt:lpstr>
      <vt:lpstr>Calibri Light</vt:lpstr>
      <vt:lpstr>Webdings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150</cp:revision>
  <dcterms:created xsi:type="dcterms:W3CDTF">2019-04-03T04:54:29Z</dcterms:created>
  <dcterms:modified xsi:type="dcterms:W3CDTF">2019-09-24T19:36:58Z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2019-04-13T20:06:09.1384736Z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2019-04-13T20:06:09.1384736Z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